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85" r:id="rId4"/>
    <p:sldId id="286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8" r:id="rId13"/>
    <p:sldId id="280" r:id="rId14"/>
    <p:sldId id="281" r:id="rId15"/>
    <p:sldId id="282" r:id="rId16"/>
    <p:sldId id="272" r:id="rId17"/>
    <p:sldId id="273" r:id="rId18"/>
    <p:sldId id="269" r:id="rId19"/>
    <p:sldId id="277" r:id="rId20"/>
    <p:sldId id="270" r:id="rId21"/>
    <p:sldId id="271" r:id="rId22"/>
    <p:sldId id="274" r:id="rId23"/>
    <p:sldId id="289" r:id="rId24"/>
    <p:sldId id="266" r:id="rId25"/>
    <p:sldId id="265" r:id="rId26"/>
    <p:sldId id="290" r:id="rId27"/>
    <p:sldId id="278" r:id="rId28"/>
    <p:sldId id="267" r:id="rId29"/>
    <p:sldId id="279" r:id="rId30"/>
    <p:sldId id="287" r:id="rId31"/>
    <p:sldId id="288" r:id="rId32"/>
    <p:sldId id="283" r:id="rId33"/>
    <p:sldId id="284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7CE3A-6CCD-47D2-B4D1-9AB2E6350B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77B26B-2212-4856-9645-3C1F572E34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5D4DE-6B62-4433-A366-674D78206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22/12/2021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2DA414-3EDD-468B-83E3-3ACAF21C5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673A2-309B-4A84-A13C-A5098E119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6259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2F32B-A4DB-44CF-9D32-9A03ED022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4BC181-76B7-4B8B-948E-67A91E179A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F8FF2-2D5D-48B6-BE22-9F23058E7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22/12/2021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BEE23-4263-4E9A-B9CE-8BB3C6FA2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944D0-0561-4DDC-A5DF-59371CD68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18150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F567A2-D16B-469A-8AC6-17AC924194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76D195-8822-444A-9EAC-FCB6096C32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4EAD0-BEF7-4910-B360-7A3FAD5E1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22/12/2021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FD69B-791C-43DB-9E97-2475CC889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8A6AA4-EC9D-4778-AAD1-C373CFAA5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51787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456FA-978C-4BB6-B023-99F967578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55767-F1F3-42F3-BA52-504F1CC87A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752F5F-BA54-4DC9-B2DD-EBBAF9376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22/12/2021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136EA-5FC1-4AD2-BFFC-901C89C23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8F3724-A63D-4A0B-AA97-4E8A0BCA3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31283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FE606-0F40-47A9-931B-A1AB33EF1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150866-E815-4736-9280-71752202EB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39726F-3B5C-45BB-A8E3-8C70E30C7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22/12/2021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8DD40E-2E88-4248-8D04-BC3BA553C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61F2E-0AEF-4D29-A659-7E4D9CFF9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67545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BC84D-E4B0-4EA6-81F1-85C88B3ED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58ADD-6F60-4528-BE56-411F448061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CFFA8C-81D9-4653-BA49-03AE589859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33D765-37CF-4933-81F3-3896AC49A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22/12/2021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73CC7C-B0B5-44AB-93C2-34752DA05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0D4E80-31A3-4FD9-9D37-F618FC659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32463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313CD-D5C6-466A-BBA8-0E4FAA30F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42C77C-1127-44F7-96C4-E4F775B1BD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3DB6BA-D689-4AC5-A6EE-081D8DE3D7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937D9-76A7-4BA8-973A-0D695CA171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7DEB25-18A9-44E3-8A2C-85FB7D9B61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10ADA4-0076-48D7-BA61-863F64CEC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22/12/2021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837887-8463-437B-9B6D-5B5201A0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46789B-1B36-45D3-923D-94F0B6DC9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53402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EC20B-E3AD-4ABF-A807-D88A66E60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CE2287-199D-4B4D-93CA-AB533D81C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22/12/2021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34FA29-36AF-4E60-BCA3-E9685FC1B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7B2AB-5E56-4628-BBA0-720D39989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57668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FF4CB2-D1D4-4D84-8FC3-423023187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22/12/2021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F1D1C5-0B8E-4E76-9250-BA5D170D4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E5B77A-C76E-4FE3-A971-C85B9C006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24822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6F8DE-6B58-44F4-87B9-A27326B44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DDD0F-0D2C-4E0C-B623-81FE95974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9E353B-E288-475F-B92A-BC5E77887D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DED105-B1E6-49BB-B311-D6627ADC5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22/12/2021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B7A010-EAE8-4B26-86A1-FDC7A52E3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99CD4A-D75D-42ED-B7FF-DD3711871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106356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537B6-CDED-4A86-BB47-29DD46897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D5329C-74C1-4975-9373-88356BC8FC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E57E80-E16E-4EB9-AE4A-46DA96D6EA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1A4E7E-C7D9-4F07-BB40-1BE3D235A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E17DB-4818-47FE-AB02-9E774A353887}" type="datetimeFigureOut">
              <a:rPr lang="en-ID" smtClean="0"/>
              <a:t>22/12/2021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22EA9B-92DA-42AF-8029-C912EFADB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231B63-4E9D-4F1E-9D60-ACD586F2B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50270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4AC586-F146-4BF8-BA78-3FFA635D6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20649C-5802-4800-9C77-8D262D4F15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34E67F-85D5-4F18-A5F9-07508BFBC4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CE17DB-4818-47FE-AB02-9E774A353887}" type="datetimeFigureOut">
              <a:rPr lang="en-ID" smtClean="0"/>
              <a:t>22/12/2021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5472F2-334B-4177-A536-A33BCE9916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68766E-62DC-4B0E-8DE0-188ED408A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A65FA8-D736-4117-B442-96F2A00C5A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82056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A9EBA-34EA-4053-98AE-C2D7F7A96C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717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ID" dirty="0"/>
              <a:t>MEKANISME FLOCKING PARTIKEL PADA DITERAPKAN PADA PERGERAKAN TAWAF DENGAN MENGGUNAKAN METODE RUNGE KUTTA</a:t>
            </a:r>
          </a:p>
        </p:txBody>
      </p:sp>
    </p:spTree>
    <p:extLst>
      <p:ext uri="{BB962C8B-B14F-4D97-AF65-F5344CB8AC3E}">
        <p14:creationId xmlns:p14="http://schemas.microsoft.com/office/powerpoint/2010/main" val="3799325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1AC0C-1E53-4413-8167-8EE40097C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Flocking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46890-E8E1-40BE-ADCD-B61530B3F0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932237"/>
            <a:ext cx="10515600" cy="2244725"/>
          </a:xfrm>
        </p:spPr>
        <p:txBody>
          <a:bodyPr/>
          <a:lstStyle/>
          <a:p>
            <a:r>
              <a:rPr lang="en-ID" dirty="0" err="1"/>
              <a:t>Contoh</a:t>
            </a:r>
            <a:r>
              <a:rPr lang="en-ID" dirty="0"/>
              <a:t> model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persamaaan</a:t>
            </a:r>
            <a:r>
              <a:rPr lang="en-ID" dirty="0"/>
              <a:t> </a:t>
            </a:r>
            <a:r>
              <a:rPr lang="en-ID" dirty="0" err="1"/>
              <a:t>penjumlahan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yang </a:t>
            </a:r>
            <a:r>
              <a:rPr lang="en-ID" dirty="0" err="1"/>
              <a:t>digunakan</a:t>
            </a:r>
            <a:endParaRPr lang="en-ID" dirty="0"/>
          </a:p>
          <a:p>
            <a:r>
              <a:rPr lang="en-ID" dirty="0" err="1"/>
              <a:t>Setiap</a:t>
            </a:r>
            <a:r>
              <a:rPr lang="en-ID" dirty="0"/>
              <a:t> </a:t>
            </a:r>
            <a:r>
              <a:rPr lang="en-ID" dirty="0" err="1"/>
              <a:t>jumlah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yang </a:t>
            </a:r>
            <a:r>
              <a:rPr lang="en-ID" dirty="0" err="1"/>
              <a:t>ditambahkan</a:t>
            </a:r>
            <a:r>
              <a:rPr lang="en-ID" dirty="0"/>
              <a:t>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mempengaruhi</a:t>
            </a:r>
            <a:r>
              <a:rPr lang="en-ID" dirty="0"/>
              <a:t> </a:t>
            </a:r>
            <a:r>
              <a:rPr lang="en-ID" dirty="0" err="1"/>
              <a:t>arah</a:t>
            </a:r>
            <a:r>
              <a:rPr lang="en-ID" dirty="0"/>
              <a:t> flocking group </a:t>
            </a:r>
            <a:r>
              <a:rPr lang="en-ID" dirty="0" err="1"/>
              <a:t>kemana</a:t>
            </a:r>
            <a:r>
              <a:rPr lang="en-ID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3115E0-B47B-4409-85BD-32A69EE8E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862" y="1661628"/>
            <a:ext cx="9101138" cy="1767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647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88AAC-76F7-4960-A101-F7C2515FC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Gaya yang </a:t>
            </a:r>
            <a:r>
              <a:rPr lang="en-ID" dirty="0" err="1"/>
              <a:t>digunakan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9F95B-31BA-43E8-9418-3FFA63AD61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/>
              <a:t>Alignment/ </a:t>
            </a:r>
            <a:r>
              <a:rPr lang="en-ID" dirty="0" err="1"/>
              <a:t>Pensejajaran</a:t>
            </a:r>
            <a:endParaRPr lang="en-ID" dirty="0"/>
          </a:p>
          <a:p>
            <a:r>
              <a:rPr lang="en-ID" dirty="0"/>
              <a:t>Cohesion/ </a:t>
            </a:r>
            <a:r>
              <a:rPr lang="en-ID" dirty="0" err="1"/>
              <a:t>Perekatan</a:t>
            </a:r>
            <a:endParaRPr lang="en-ID" dirty="0"/>
          </a:p>
          <a:p>
            <a:r>
              <a:rPr lang="en-ID" dirty="0"/>
              <a:t>Separation/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pemisahan</a:t>
            </a:r>
            <a:r>
              <a:rPr lang="en-ID" dirty="0"/>
              <a:t> </a:t>
            </a:r>
          </a:p>
          <a:p>
            <a:r>
              <a:rPr lang="en-ID" dirty="0"/>
              <a:t>Gaya Tarik circular Motion</a:t>
            </a:r>
          </a:p>
        </p:txBody>
      </p:sp>
    </p:spTree>
    <p:extLst>
      <p:ext uri="{BB962C8B-B14F-4D97-AF65-F5344CB8AC3E}">
        <p14:creationId xmlns:p14="http://schemas.microsoft.com/office/powerpoint/2010/main" val="932640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660AD-7E50-403D-960F-46F6F2522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Alignment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3143B-2FD7-480D-B7EF-1CDEB7571C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/>
              <a:t>Gaya </a:t>
            </a:r>
            <a:r>
              <a:rPr lang="en-ID" dirty="0" err="1"/>
              <a:t>Allignment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membuat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tetap</a:t>
            </a:r>
            <a:r>
              <a:rPr lang="en-ID" dirty="0"/>
              <a:t> </a:t>
            </a:r>
            <a:r>
              <a:rPr lang="en-ID" dirty="0" err="1"/>
              <a:t>bergerak</a:t>
            </a:r>
            <a:r>
              <a:rPr lang="en-ID" dirty="0"/>
              <a:t> </a:t>
            </a:r>
            <a:r>
              <a:rPr lang="en-ID" dirty="0" err="1"/>
              <a:t>satu</a:t>
            </a:r>
            <a:r>
              <a:rPr lang="en-ID" dirty="0"/>
              <a:t> </a:t>
            </a:r>
            <a:r>
              <a:rPr lang="en-ID" dirty="0" err="1"/>
              <a:t>grup</a:t>
            </a:r>
            <a:r>
              <a:rPr lang="en-ID" dirty="0"/>
              <a:t>. </a:t>
            </a:r>
            <a:r>
              <a:rPr lang="en-ID" dirty="0" err="1"/>
              <a:t>Berkaitan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tawaf,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karena</a:t>
            </a:r>
            <a:r>
              <a:rPr lang="en-ID" dirty="0"/>
              <a:t> di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masjidil</a:t>
            </a:r>
            <a:r>
              <a:rPr lang="en-ID" dirty="0"/>
              <a:t> haram </a:t>
            </a:r>
            <a:r>
              <a:rPr lang="en-ID" dirty="0" err="1"/>
              <a:t>beberapa</a:t>
            </a:r>
            <a:r>
              <a:rPr lang="en-ID" dirty="0"/>
              <a:t> orang </a:t>
            </a:r>
            <a:r>
              <a:rPr lang="en-ID" dirty="0" err="1"/>
              <a:t>sering</a:t>
            </a:r>
            <a:r>
              <a:rPr lang="en-ID" dirty="0"/>
              <a:t> </a:t>
            </a:r>
            <a:r>
              <a:rPr lang="en-ID" dirty="0" err="1"/>
              <a:t>berkerumun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membentuk</a:t>
            </a:r>
            <a:r>
              <a:rPr lang="en-ID" dirty="0"/>
              <a:t> 1 </a:t>
            </a:r>
            <a:r>
              <a:rPr lang="en-ID" dirty="0" err="1"/>
              <a:t>grup</a:t>
            </a:r>
            <a:r>
              <a:rPr lang="en-ID" dirty="0"/>
              <a:t> agar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tersesat</a:t>
            </a:r>
            <a:r>
              <a:rPr lang="en-ID" dirty="0"/>
              <a:t>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D8BF09-F76C-4138-9516-D4F5E92C7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7622" y="3429000"/>
            <a:ext cx="7956755" cy="306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930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EC217-AD1A-4E36-9691-8C4010DEA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Cohesion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09AAE6-6C0C-415D-BDB6-200713184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/>
              <a:t>Gaya </a:t>
            </a:r>
            <a:r>
              <a:rPr lang="en-ID" dirty="0" err="1"/>
              <a:t>kohesi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membuat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menarik</a:t>
            </a:r>
            <a:r>
              <a:rPr lang="en-ID" dirty="0"/>
              <a:t> </a:t>
            </a:r>
            <a:r>
              <a:rPr lang="en-ID" dirty="0" err="1"/>
              <a:t>tetangganya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berdekatan</a:t>
            </a:r>
            <a:r>
              <a:rPr lang="en-ID" dirty="0"/>
              <a:t>. Dimana </a:t>
            </a:r>
            <a:r>
              <a:rPr lang="en-ID" dirty="0" err="1"/>
              <a:t>posisi</a:t>
            </a:r>
            <a:r>
              <a:rPr lang="en-ID" dirty="0"/>
              <a:t> </a:t>
            </a:r>
            <a:r>
              <a:rPr lang="en-ID" dirty="0" err="1"/>
              <a:t>pusat</a:t>
            </a:r>
            <a:r>
              <a:rPr lang="en-ID" dirty="0"/>
              <a:t> </a:t>
            </a:r>
            <a:r>
              <a:rPr lang="en-ID" dirty="0" err="1"/>
              <a:t>dijadikan</a:t>
            </a:r>
            <a:r>
              <a:rPr lang="en-ID" dirty="0"/>
              <a:t> </a:t>
            </a:r>
            <a:r>
              <a:rPr lang="en-ID" dirty="0" err="1"/>
              <a:t>titik</a:t>
            </a:r>
            <a:r>
              <a:rPr lang="en-ID" dirty="0"/>
              <a:t> </a:t>
            </a:r>
            <a:r>
              <a:rPr lang="en-ID" dirty="0" err="1"/>
              <a:t>arah</a:t>
            </a:r>
            <a:r>
              <a:rPr lang="en-ID" dirty="0"/>
              <a:t> </a:t>
            </a:r>
            <a:r>
              <a:rPr lang="en-ID" dirty="0" err="1"/>
              <a:t>pergerakan</a:t>
            </a:r>
            <a:r>
              <a:rPr lang="en-ID" dirty="0"/>
              <a:t> </a:t>
            </a:r>
            <a:r>
              <a:rPr lang="en-ID" dirty="0" err="1"/>
              <a:t>sehingga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bergerak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titik</a:t>
            </a:r>
            <a:r>
              <a:rPr lang="en-ID" dirty="0"/>
              <a:t> </a:t>
            </a:r>
            <a:r>
              <a:rPr lang="en-ID" dirty="0" err="1"/>
              <a:t>tersebut</a:t>
            </a:r>
            <a:r>
              <a:rPr lang="en-ID" dirty="0"/>
              <a:t>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548467-E64F-4A4F-95D3-045620FBFB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4743" y="3429000"/>
            <a:ext cx="7242513" cy="2747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571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113E4-5F22-4019-997B-6317C9EFF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Separation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8E2B1-7576-47BB-8214-598045CFF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/>
              <a:t>Gaya </a:t>
            </a:r>
            <a:r>
              <a:rPr lang="en-ID" dirty="0" err="1"/>
              <a:t>separasi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agar </a:t>
            </a:r>
            <a:r>
              <a:rPr lang="en-ID" dirty="0" err="1"/>
              <a:t>terjadi</a:t>
            </a:r>
            <a:r>
              <a:rPr lang="en-ID" dirty="0"/>
              <a:t> </a:t>
            </a:r>
            <a:r>
              <a:rPr lang="en-ID" dirty="0" err="1"/>
              <a:t>pemisahan</a:t>
            </a:r>
            <a:r>
              <a:rPr lang="en-ID" dirty="0"/>
              <a:t> dan </a:t>
            </a:r>
            <a:r>
              <a:rPr lang="en-ID" dirty="0" err="1"/>
              <a:t>meminimalisir</a:t>
            </a:r>
            <a:r>
              <a:rPr lang="en-ID" dirty="0"/>
              <a:t> </a:t>
            </a:r>
            <a:r>
              <a:rPr lang="en-ID" dirty="0" err="1"/>
              <a:t>pemisahan</a:t>
            </a:r>
            <a:r>
              <a:rPr lang="en-ID" dirty="0"/>
              <a:t>.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konteks</a:t>
            </a:r>
            <a:r>
              <a:rPr lang="en-ID" dirty="0"/>
              <a:t> tawaf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menghindari</a:t>
            </a:r>
            <a:r>
              <a:rPr lang="en-ID" dirty="0"/>
              <a:t> </a:t>
            </a:r>
            <a:r>
              <a:rPr lang="en-ID" dirty="0" err="1"/>
              <a:t>seseorang</a:t>
            </a:r>
            <a:r>
              <a:rPr lang="en-ID" dirty="0"/>
              <a:t> </a:t>
            </a:r>
            <a:r>
              <a:rPr lang="en-ID" dirty="0" err="1"/>
              <a:t>menempal</a:t>
            </a:r>
            <a:r>
              <a:rPr lang="en-ID" dirty="0"/>
              <a:t> </a:t>
            </a:r>
            <a:r>
              <a:rPr lang="en-ID" dirty="0" err="1"/>
              <a:t>terhadap</a:t>
            </a:r>
            <a:r>
              <a:rPr lang="en-ID" dirty="0"/>
              <a:t> orang lain.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C3FAF9-4C5E-40D2-B5EE-232CA28D5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6967" y="3254375"/>
            <a:ext cx="6598065" cy="32385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4C380D7-B014-403F-8D1F-0D195EA28ACA}"/>
              </a:ext>
            </a:extLst>
          </p:cNvPr>
          <p:cNvSpPr/>
          <p:nvPr/>
        </p:nvSpPr>
        <p:spPr>
          <a:xfrm>
            <a:off x="2324100" y="4001294"/>
            <a:ext cx="7070932" cy="86280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125982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00731-30D9-40EE-9A20-CC3C5CF6D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Circular motion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01D3E-4B8B-4EC3-8F6F-4BD97D260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gerak</a:t>
            </a:r>
            <a:r>
              <a:rPr lang="en-ID" dirty="0"/>
              <a:t> </a:t>
            </a:r>
            <a:r>
              <a:rPr lang="en-ID" dirty="0" err="1"/>
              <a:t>memutar</a:t>
            </a:r>
            <a:r>
              <a:rPr lang="en-ID" dirty="0"/>
              <a:t> </a:t>
            </a:r>
            <a:r>
              <a:rPr lang="en-ID" dirty="0" err="1"/>
              <a:t>mengelilingi</a:t>
            </a:r>
            <a:r>
              <a:rPr lang="en-ID" dirty="0"/>
              <a:t> </a:t>
            </a:r>
            <a:r>
              <a:rPr lang="en-ID" dirty="0" err="1"/>
              <a:t>pusat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,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diaplikasikan</a:t>
            </a:r>
            <a:r>
              <a:rPr lang="en-ID" dirty="0"/>
              <a:t> </a:t>
            </a:r>
            <a:r>
              <a:rPr lang="en-ID" dirty="0" err="1"/>
              <a:t>kepada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yang </a:t>
            </a:r>
            <a:r>
              <a:rPr lang="en-ID" dirty="0" err="1"/>
              <a:t>bergerak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flocking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membuat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bergerak</a:t>
            </a:r>
            <a:r>
              <a:rPr lang="en-ID" dirty="0"/>
              <a:t> tawaf </a:t>
            </a:r>
            <a:r>
              <a:rPr lang="en-ID" dirty="0" err="1"/>
              <a:t>mengelilingi</a:t>
            </a:r>
            <a:r>
              <a:rPr lang="en-ID" dirty="0"/>
              <a:t> </a:t>
            </a:r>
            <a:r>
              <a:rPr lang="en-ID" dirty="0" err="1"/>
              <a:t>pusat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. Dimana </a:t>
            </a:r>
            <a:r>
              <a:rPr lang="en-ID" dirty="0" err="1"/>
              <a:t>pusat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berada</a:t>
            </a:r>
            <a:r>
              <a:rPr lang="en-ID" dirty="0"/>
              <a:t> di </a:t>
            </a:r>
            <a:r>
              <a:rPr lang="en-ID" dirty="0" err="1"/>
              <a:t>pusat</a:t>
            </a:r>
            <a:r>
              <a:rPr lang="en-ID" dirty="0"/>
              <a:t> </a:t>
            </a:r>
            <a:r>
              <a:rPr lang="en-ID" dirty="0" err="1"/>
              <a:t>kaaba</a:t>
            </a:r>
            <a:r>
              <a:rPr lang="en-ID" dirty="0"/>
              <a:t> </a:t>
            </a:r>
            <a:r>
              <a:rPr lang="en-ID" dirty="0" err="1"/>
              <a:t>berbentuk</a:t>
            </a:r>
            <a:r>
              <a:rPr lang="en-ID" dirty="0"/>
              <a:t> </a:t>
            </a:r>
            <a:r>
              <a:rPr lang="en-ID" dirty="0" err="1"/>
              <a:t>persegi</a:t>
            </a:r>
            <a:r>
              <a:rPr lang="en-ID" dirty="0"/>
              <a:t>. </a:t>
            </a:r>
            <a:r>
              <a:rPr lang="en-ID" dirty="0" err="1"/>
              <a:t>Gerak</a:t>
            </a:r>
            <a:r>
              <a:rPr lang="en-ID" dirty="0"/>
              <a:t> Flocking yang </a:t>
            </a:r>
            <a:r>
              <a:rPr lang="en-ID" dirty="0" err="1"/>
              <a:t>diterapkan</a:t>
            </a:r>
            <a:r>
              <a:rPr lang="en-ID" dirty="0"/>
              <a:t> </a:t>
            </a:r>
            <a:r>
              <a:rPr lang="en-ID" dirty="0" err="1"/>
              <a:t>perlu</a:t>
            </a:r>
            <a:r>
              <a:rPr lang="en-ID" dirty="0"/>
              <a:t> </a:t>
            </a:r>
            <a:r>
              <a:rPr lang="en-ID" dirty="0" err="1"/>
              <a:t>memenuhi</a:t>
            </a:r>
            <a:r>
              <a:rPr lang="en-ID" dirty="0"/>
              <a:t> </a:t>
            </a:r>
            <a:r>
              <a:rPr lang="en-ID" dirty="0" err="1"/>
              <a:t>syarat</a:t>
            </a:r>
            <a:r>
              <a:rPr lang="en-ID" dirty="0"/>
              <a:t> area tawaf.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0AEB90-E45C-4518-8243-869B4F65E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001294"/>
            <a:ext cx="11040632" cy="181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5593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59978-9560-4489-A151-53CCA2888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Model </a:t>
            </a:r>
            <a:r>
              <a:rPr lang="en-ID" dirty="0" err="1"/>
              <a:t>Partikel</a:t>
            </a:r>
            <a:r>
              <a:rPr lang="en-ID" dirty="0"/>
              <a:t> dan Model Ruang </a:t>
            </a:r>
            <a:r>
              <a:rPr lang="en-ID" dirty="0" err="1"/>
              <a:t>Partikel</a:t>
            </a:r>
            <a:endParaRPr lang="en-ID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247B60-41B3-47E1-BFE8-7660AC3951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899" y="2402681"/>
            <a:ext cx="6171599" cy="326151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23AA09-45EA-467D-9511-5FD47029A1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8944" y="1873250"/>
            <a:ext cx="5404856" cy="361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1324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04D93-6FC1-478B-BB19-A04EFA14E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Metode</a:t>
            </a:r>
            <a:r>
              <a:rPr lang="en-ID" dirty="0"/>
              <a:t> Runge-</a:t>
            </a:r>
            <a:r>
              <a:rPr lang="en-ID" dirty="0" err="1"/>
              <a:t>Kutta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568C0-5570-4D69-84AE-D250FFF04D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D" dirty="0" err="1"/>
              <a:t>Metode</a:t>
            </a:r>
            <a:r>
              <a:rPr lang="en-ID" dirty="0"/>
              <a:t> Runge-</a:t>
            </a:r>
            <a:r>
              <a:rPr lang="en-ID" dirty="0" err="1"/>
              <a:t>Kutta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dipilih</a:t>
            </a:r>
            <a:r>
              <a:rPr lang="en-ID" dirty="0"/>
              <a:t> oleh </a:t>
            </a:r>
            <a:r>
              <a:rPr lang="en-ID" dirty="0" err="1"/>
              <a:t>penulis</a:t>
            </a:r>
            <a:r>
              <a:rPr lang="en-ID" dirty="0"/>
              <a:t> </a:t>
            </a:r>
            <a:r>
              <a:rPr lang="en-ID" dirty="0" err="1"/>
              <a:t>berdasarkan</a:t>
            </a:r>
            <a:endParaRPr lang="en-ID" dirty="0"/>
          </a:p>
          <a:p>
            <a:r>
              <a:rPr lang="en-ID" dirty="0" err="1"/>
              <a:t>Akurasi</a:t>
            </a:r>
            <a:r>
              <a:rPr lang="en-ID" dirty="0"/>
              <a:t> yang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tinggi</a:t>
            </a:r>
            <a:r>
              <a:rPr lang="en-ID" dirty="0"/>
              <a:t> </a:t>
            </a:r>
            <a:r>
              <a:rPr lang="en-ID" dirty="0" err="1"/>
              <a:t>diatas</a:t>
            </a:r>
            <a:r>
              <a:rPr lang="en-ID" dirty="0"/>
              <a:t> </a:t>
            </a:r>
            <a:r>
              <a:rPr lang="en-ID" dirty="0" err="1"/>
              <a:t>metode</a:t>
            </a:r>
            <a:r>
              <a:rPr lang="en-ID" dirty="0"/>
              <a:t> </a:t>
            </a:r>
            <a:r>
              <a:rPr lang="en-ID" dirty="0" err="1"/>
              <a:t>euler</a:t>
            </a:r>
            <a:endParaRPr lang="en-ID" dirty="0"/>
          </a:p>
          <a:p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mengakomodasi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segi</a:t>
            </a:r>
            <a:r>
              <a:rPr lang="en-ID" dirty="0"/>
              <a:t> </a:t>
            </a:r>
            <a:r>
              <a:rPr lang="en-ID" dirty="0" err="1"/>
              <a:t>jumlah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yang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saat</a:t>
            </a:r>
            <a:r>
              <a:rPr lang="en-ID" dirty="0"/>
              <a:t> </a:t>
            </a:r>
            <a:r>
              <a:rPr lang="en-ID" dirty="0" err="1"/>
              <a:t>ini</a:t>
            </a:r>
            <a:endParaRPr lang="en-ID" dirty="0"/>
          </a:p>
          <a:p>
            <a:pPr marL="0" indent="0">
              <a:buNone/>
            </a:pPr>
            <a:endParaRPr lang="en-ID" dirty="0"/>
          </a:p>
          <a:p>
            <a:pPr marL="0" indent="0">
              <a:buNone/>
            </a:pPr>
            <a:r>
              <a:rPr lang="en-ID" dirty="0"/>
              <a:t>(Akan </a:t>
            </a:r>
            <a:r>
              <a:rPr lang="en-ID" dirty="0" err="1"/>
              <a:t>tetapi</a:t>
            </a:r>
            <a:r>
              <a:rPr lang="en-ID" dirty="0"/>
              <a:t> </a:t>
            </a:r>
            <a:r>
              <a:rPr lang="en-ID" dirty="0" err="1"/>
              <a:t>metode</a:t>
            </a:r>
            <a:r>
              <a:rPr lang="en-ID" dirty="0"/>
              <a:t> yang </a:t>
            </a:r>
            <a:r>
              <a:rPr lang="en-ID" dirty="0" err="1"/>
              <a:t>digunakan</a:t>
            </a:r>
            <a:r>
              <a:rPr lang="en-ID" dirty="0"/>
              <a:t> di </a:t>
            </a:r>
            <a:r>
              <a:rPr lang="en-ID" dirty="0" err="1"/>
              <a:t>hasil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euler</a:t>
            </a:r>
            <a:r>
              <a:rPr lang="en-ID" dirty="0"/>
              <a:t>.) </a:t>
            </a:r>
          </a:p>
          <a:p>
            <a:pPr marL="0" indent="0">
              <a:buNone/>
            </a:pPr>
            <a:endParaRPr lang="en-ID" dirty="0"/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1681514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158FC-611F-4D52-9DBB-E86D4740E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Bab 3 </a:t>
            </a:r>
            <a:r>
              <a:rPr lang="en-ID" dirty="0" err="1"/>
              <a:t>Metodologi</a:t>
            </a:r>
            <a:r>
              <a:rPr lang="en-ID" dirty="0"/>
              <a:t> </a:t>
            </a:r>
            <a:r>
              <a:rPr lang="en-ID" dirty="0" err="1"/>
              <a:t>Penelitian</a:t>
            </a:r>
            <a:r>
              <a:rPr lang="en-ID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3B1F91-C511-48A3-831F-C2135B8C7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7588"/>
            <a:ext cx="6886575" cy="29956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1084E1D-D94C-4DB4-8DE9-76CA196FF5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9663" y="2379662"/>
            <a:ext cx="6362337" cy="25860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648610-9ADC-4C07-8793-0509CF62A1D1}"/>
              </a:ext>
            </a:extLst>
          </p:cNvPr>
          <p:cNvSpPr txBox="1"/>
          <p:nvPr/>
        </p:nvSpPr>
        <p:spPr>
          <a:xfrm>
            <a:off x="1168400" y="1752600"/>
            <a:ext cx="581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dirty="0"/>
              <a:t>Alat yang </a:t>
            </a:r>
            <a:r>
              <a:rPr lang="en-ID" dirty="0" err="1"/>
              <a:t>digunakan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0992057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A25FD-52F9-43D1-AB16-1C64E1DAE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Algoritma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71791-1DEC-47F3-9BED-77B2F4577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003BDF-7716-46FD-838D-C832EE833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950" y="1549400"/>
            <a:ext cx="8616950" cy="5055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082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B5D4D-D41C-4C33-80B0-FCC81C3D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Latar</a:t>
            </a:r>
            <a:r>
              <a:rPr lang="en-ID" dirty="0"/>
              <a:t> </a:t>
            </a:r>
            <a:r>
              <a:rPr lang="en-ID" dirty="0" err="1"/>
              <a:t>Belakang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9FA18-D8F2-437F-8CCA-5D4C13469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/>
              <a:t>Tawaf </a:t>
            </a:r>
            <a:r>
              <a:rPr lang="en-ID" dirty="0" err="1"/>
              <a:t>merupakan</a:t>
            </a:r>
            <a:r>
              <a:rPr lang="en-ID" dirty="0"/>
              <a:t> </a:t>
            </a:r>
            <a:r>
              <a:rPr lang="en-ID" dirty="0" err="1"/>
              <a:t>rukun</a:t>
            </a:r>
            <a:r>
              <a:rPr lang="en-ID" dirty="0"/>
              <a:t> ibadah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melaksanakan</a:t>
            </a:r>
            <a:r>
              <a:rPr lang="en-ID" dirty="0"/>
              <a:t> Haji, </a:t>
            </a:r>
            <a:r>
              <a:rPr lang="en-ID" dirty="0" err="1"/>
              <a:t>dimana</a:t>
            </a:r>
            <a:r>
              <a:rPr lang="en-ID" dirty="0"/>
              <a:t> </a:t>
            </a:r>
            <a:r>
              <a:rPr lang="en-ID" dirty="0" err="1"/>
              <a:t>seluruh</a:t>
            </a:r>
            <a:r>
              <a:rPr lang="en-ID" dirty="0"/>
              <a:t> </a:t>
            </a:r>
            <a:r>
              <a:rPr lang="en-ID" dirty="0" err="1"/>
              <a:t>umat</a:t>
            </a:r>
            <a:r>
              <a:rPr lang="en-ID" dirty="0"/>
              <a:t> </a:t>
            </a:r>
            <a:r>
              <a:rPr lang="en-ID" dirty="0" err="1"/>
              <a:t>islam</a:t>
            </a:r>
            <a:r>
              <a:rPr lang="en-ID" dirty="0"/>
              <a:t> </a:t>
            </a:r>
            <a:r>
              <a:rPr lang="en-ID" dirty="0" err="1"/>
              <a:t>dianjurkan</a:t>
            </a:r>
            <a:r>
              <a:rPr lang="en-ID" dirty="0"/>
              <a:t> </a:t>
            </a:r>
            <a:r>
              <a:rPr lang="en-ID" dirty="0" err="1"/>
              <a:t>melaksakannya</a:t>
            </a:r>
            <a:r>
              <a:rPr lang="en-ID" dirty="0"/>
              <a:t>.</a:t>
            </a:r>
          </a:p>
          <a:p>
            <a:r>
              <a:rPr lang="en-ID" dirty="0" err="1"/>
              <a:t>Bentuknya</a:t>
            </a:r>
            <a:r>
              <a:rPr lang="en-ID" dirty="0"/>
              <a:t> </a:t>
            </a:r>
            <a:r>
              <a:rPr lang="en-ID" dirty="0" err="1"/>
              <a:t>kegiatan</a:t>
            </a:r>
            <a:r>
              <a:rPr lang="en-ID" dirty="0"/>
              <a:t> </a:t>
            </a:r>
            <a:r>
              <a:rPr lang="en-ID" dirty="0" err="1"/>
              <a:t>melibatkan</a:t>
            </a:r>
            <a:r>
              <a:rPr lang="en-ID" dirty="0"/>
              <a:t> </a:t>
            </a:r>
            <a:r>
              <a:rPr lang="en-ID" dirty="0" err="1"/>
              <a:t>kerumunan</a:t>
            </a:r>
            <a:r>
              <a:rPr lang="en-ID" dirty="0"/>
              <a:t>,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variabel</a:t>
            </a:r>
            <a:r>
              <a:rPr lang="en-ID" dirty="0"/>
              <a:t> yang sangat </a:t>
            </a:r>
            <a:r>
              <a:rPr lang="en-ID" dirty="0" err="1"/>
              <a:t>banyak</a:t>
            </a:r>
            <a:r>
              <a:rPr lang="en-ID" dirty="0"/>
              <a:t> </a:t>
            </a:r>
            <a:r>
              <a:rPr lang="en-ID" dirty="0" err="1"/>
              <a:t>sehingga</a:t>
            </a:r>
            <a:r>
              <a:rPr lang="en-ID" dirty="0"/>
              <a:t> </a:t>
            </a:r>
            <a:r>
              <a:rPr lang="en-ID" dirty="0" err="1"/>
              <a:t>menarik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diteliti</a:t>
            </a:r>
            <a:r>
              <a:rPr lang="en-ID" dirty="0"/>
              <a:t>.</a:t>
            </a:r>
          </a:p>
          <a:p>
            <a:r>
              <a:rPr lang="en-ID" dirty="0" err="1"/>
              <a:t>Cerita</a:t>
            </a:r>
            <a:r>
              <a:rPr lang="en-ID" dirty="0"/>
              <a:t> </a:t>
            </a:r>
            <a:r>
              <a:rPr lang="en-ID" dirty="0" err="1"/>
              <a:t>tentang</a:t>
            </a:r>
            <a:r>
              <a:rPr lang="en-ID" dirty="0"/>
              <a:t> </a:t>
            </a:r>
            <a:r>
              <a:rPr lang="en-ID" dirty="0" err="1"/>
              <a:t>sepasang</a:t>
            </a:r>
            <a:r>
              <a:rPr lang="en-ID" dirty="0"/>
              <a:t> </a:t>
            </a:r>
            <a:r>
              <a:rPr lang="en-ID" dirty="0" err="1"/>
              <a:t>suami</a:t>
            </a:r>
            <a:r>
              <a:rPr lang="en-ID" dirty="0"/>
              <a:t> </a:t>
            </a:r>
            <a:r>
              <a:rPr lang="en-ID" dirty="0" err="1"/>
              <a:t>istri</a:t>
            </a:r>
            <a:r>
              <a:rPr lang="en-ID" dirty="0"/>
              <a:t> yang </a:t>
            </a:r>
            <a:r>
              <a:rPr lang="en-ID" dirty="0" err="1"/>
              <a:t>susah</a:t>
            </a:r>
            <a:r>
              <a:rPr lang="en-ID" dirty="0"/>
              <a:t> </a:t>
            </a:r>
            <a:r>
              <a:rPr lang="en-ID" dirty="0" err="1"/>
              <a:t>mencapai</a:t>
            </a:r>
            <a:r>
              <a:rPr lang="en-ID" dirty="0"/>
              <a:t> </a:t>
            </a:r>
            <a:r>
              <a:rPr lang="en-ID" dirty="0" err="1"/>
              <a:t>hajar</a:t>
            </a:r>
            <a:r>
              <a:rPr lang="en-ID" dirty="0"/>
              <a:t> </a:t>
            </a:r>
            <a:r>
              <a:rPr lang="en-ID" dirty="0" err="1"/>
              <a:t>aswad</a:t>
            </a:r>
            <a:r>
              <a:rPr lang="en-ID" dirty="0"/>
              <a:t>, </a:t>
            </a:r>
            <a:r>
              <a:rPr lang="en-ID" dirty="0" err="1"/>
              <a:t>mencapai</a:t>
            </a:r>
            <a:r>
              <a:rPr lang="en-ID" dirty="0"/>
              <a:t> </a:t>
            </a:r>
            <a:r>
              <a:rPr lang="en-ID" dirty="0" err="1"/>
              <a:t>hajar</a:t>
            </a:r>
            <a:r>
              <a:rPr lang="en-ID" dirty="0"/>
              <a:t> </a:t>
            </a:r>
            <a:r>
              <a:rPr lang="en-ID" dirty="0" err="1"/>
              <a:t>aswad</a:t>
            </a:r>
            <a:r>
              <a:rPr lang="en-ID" dirty="0"/>
              <a:t>, </a:t>
            </a:r>
            <a:r>
              <a:rPr lang="en-ID" dirty="0" err="1"/>
              <a:t>menarik</a:t>
            </a:r>
            <a:r>
              <a:rPr lang="en-ID" dirty="0"/>
              <a:t> </a:t>
            </a:r>
            <a:r>
              <a:rPr lang="en-ID" dirty="0" err="1"/>
              <a:t>perhatian</a:t>
            </a:r>
            <a:r>
              <a:rPr lang="en-ID" dirty="0"/>
              <a:t> </a:t>
            </a:r>
            <a:r>
              <a:rPr lang="en-ID" dirty="0" err="1"/>
              <a:t>penulis</a:t>
            </a:r>
            <a:r>
              <a:rPr lang="en-ID" dirty="0"/>
              <a:t>. </a:t>
            </a:r>
            <a:r>
              <a:rPr lang="en-ID" dirty="0" err="1"/>
              <a:t>Mereka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mencapai</a:t>
            </a:r>
            <a:r>
              <a:rPr lang="en-ID" dirty="0"/>
              <a:t> </a:t>
            </a:r>
            <a:r>
              <a:rPr lang="en-ID" dirty="0" err="1"/>
              <a:t>hajar</a:t>
            </a:r>
            <a:r>
              <a:rPr lang="en-ID" dirty="0"/>
              <a:t> </a:t>
            </a:r>
            <a:r>
              <a:rPr lang="en-ID" dirty="0" err="1"/>
              <a:t>aswad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cara</a:t>
            </a:r>
            <a:r>
              <a:rPr lang="en-ID" dirty="0"/>
              <a:t> </a:t>
            </a:r>
            <a:r>
              <a:rPr lang="en-ID" dirty="0" err="1"/>
              <a:t>bergerak</a:t>
            </a:r>
            <a:r>
              <a:rPr lang="en-ID" dirty="0"/>
              <a:t> </a:t>
            </a:r>
            <a:r>
              <a:rPr lang="en-ID" dirty="0" err="1"/>
              <a:t>berkelompok</a:t>
            </a:r>
            <a:r>
              <a:rPr lang="en-ID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294190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0593D-E63A-4585-8F4F-4878E05ED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Penerapan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0EFB5A-3AF7-4AB7-B141-537110F35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D" dirty="0" err="1"/>
              <a:t>Interaksi</a:t>
            </a:r>
            <a:r>
              <a:rPr lang="en-ID" dirty="0"/>
              <a:t> </a:t>
            </a:r>
            <a:r>
              <a:rPr lang="en-ID" dirty="0" err="1"/>
              <a:t>diluar</a:t>
            </a:r>
            <a:r>
              <a:rPr lang="en-ID" dirty="0"/>
              <a:t> area tawaf</a:t>
            </a:r>
          </a:p>
          <a:p>
            <a:endParaRPr lang="en-ID" dirty="0"/>
          </a:p>
          <a:p>
            <a:endParaRPr lang="en-ID" dirty="0"/>
          </a:p>
          <a:p>
            <a:r>
              <a:rPr lang="en-ID" dirty="0" err="1"/>
              <a:t>Interaksi</a:t>
            </a:r>
            <a:r>
              <a:rPr lang="en-ID" dirty="0"/>
              <a:t> </a:t>
            </a:r>
            <a:r>
              <a:rPr lang="en-ID" dirty="0" err="1"/>
              <a:t>didalam</a:t>
            </a:r>
            <a:r>
              <a:rPr lang="en-ID" dirty="0"/>
              <a:t> area tawaf</a:t>
            </a:r>
          </a:p>
          <a:p>
            <a:pPr marL="0" indent="0">
              <a:buNone/>
            </a:pPr>
            <a:endParaRPr lang="en-ID" dirty="0"/>
          </a:p>
          <a:p>
            <a:pPr marL="0" indent="0">
              <a:buNone/>
            </a:pPr>
            <a:r>
              <a:rPr lang="en-ID" dirty="0"/>
              <a:t> </a:t>
            </a:r>
          </a:p>
          <a:p>
            <a:pPr marL="0" indent="0">
              <a:buNone/>
            </a:pPr>
            <a:endParaRPr lang="en-ID" dirty="0"/>
          </a:p>
          <a:p>
            <a:pPr marL="0" indent="0">
              <a:buNone/>
            </a:pPr>
            <a:r>
              <a:rPr lang="en-ID" dirty="0"/>
              <a:t>Dimana m </a:t>
            </a:r>
            <a:r>
              <a:rPr lang="en-ID" dirty="0" err="1"/>
              <a:t>adalah</a:t>
            </a:r>
            <a:r>
              <a:rPr lang="en-ID" dirty="0"/>
              <a:t> mass factor, dan F </a:t>
            </a:r>
            <a:r>
              <a:rPr lang="en-ID" dirty="0" err="1"/>
              <a:t>adalah</a:t>
            </a:r>
            <a:r>
              <a:rPr lang="en-ID" dirty="0"/>
              <a:t> flocking function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setiap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. </a:t>
            </a:r>
          </a:p>
          <a:p>
            <a:pPr marL="0" indent="0">
              <a:buNone/>
            </a:pP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hasil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mass factor </a:t>
            </a:r>
            <a:r>
              <a:rPr lang="en-ID" dirty="0" err="1"/>
              <a:t>disamakan</a:t>
            </a:r>
            <a:r>
              <a:rPr lang="en-ID" dirty="0"/>
              <a:t> </a:t>
            </a:r>
          </a:p>
          <a:p>
            <a:pPr marL="0" indent="0">
              <a:buNone/>
            </a:pPr>
            <a:endParaRPr lang="en-ID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D4F119-8FE9-401B-AC70-E1928441B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215" y="3173284"/>
            <a:ext cx="3956050" cy="8280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C49180-38BE-4A44-911D-33D2A6C616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0215" y="1516985"/>
            <a:ext cx="4516120" cy="711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B7DDD38-DCB6-46D5-AC90-B81745EA3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0215" y="4347772"/>
            <a:ext cx="3932499" cy="56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866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D3A55-F15F-4789-9BA0-7BF93E2C3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Parameter </a:t>
            </a:r>
            <a:r>
              <a:rPr lang="en-ID" dirty="0" err="1"/>
              <a:t>jari-jari</a:t>
            </a:r>
            <a:r>
              <a:rPr lang="en-ID" dirty="0"/>
              <a:t> </a:t>
            </a:r>
            <a:r>
              <a:rPr lang="en-ID" dirty="0" err="1"/>
              <a:t>gaya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6D30E-8D97-4A90-BE91-6DB0B4C29A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 err="1"/>
              <a:t>Dalam</a:t>
            </a:r>
            <a:r>
              <a:rPr lang="en-ID" dirty="0"/>
              <a:t> program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setiap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mempunyai</a:t>
            </a:r>
            <a:r>
              <a:rPr lang="en-ID" dirty="0"/>
              <a:t> </a:t>
            </a:r>
            <a:r>
              <a:rPr lang="en-ID" dirty="0" err="1"/>
              <a:t>jari-jari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sendiri</a:t>
            </a:r>
            <a:r>
              <a:rPr lang="en-ID" dirty="0"/>
              <a:t>.</a:t>
            </a:r>
          </a:p>
          <a:p>
            <a:r>
              <a:rPr lang="en-ID" dirty="0"/>
              <a:t>Hal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memperlihatkan</a:t>
            </a:r>
            <a:r>
              <a:rPr lang="en-ID" dirty="0"/>
              <a:t> area </a:t>
            </a:r>
            <a:r>
              <a:rPr lang="en-ID" dirty="0" err="1"/>
              <a:t>pengaruh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terhadap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lain. </a:t>
            </a:r>
          </a:p>
          <a:p>
            <a:pPr marL="0" indent="0">
              <a:buNone/>
            </a:pP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align </a:t>
            </a:r>
            <a:r>
              <a:rPr lang="en-ID" dirty="0" err="1"/>
              <a:t>jarinya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50. </a:t>
            </a:r>
            <a:r>
              <a:rPr lang="en-ID" dirty="0" err="1"/>
              <a:t>maka</a:t>
            </a:r>
            <a:r>
              <a:rPr lang="en-ID" dirty="0"/>
              <a:t> </a:t>
            </a:r>
            <a:r>
              <a:rPr lang="en-ID" dirty="0" err="1"/>
              <a:t>setiap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yang </a:t>
            </a:r>
            <a:r>
              <a:rPr lang="en-ID" dirty="0" err="1"/>
              <a:t>berada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radius </a:t>
            </a:r>
            <a:r>
              <a:rPr lang="en-ID" dirty="0" err="1"/>
              <a:t>tersebut</a:t>
            </a:r>
            <a:r>
              <a:rPr lang="en-ID" dirty="0"/>
              <a:t>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mempercepat</a:t>
            </a:r>
            <a:r>
              <a:rPr lang="en-ID" dirty="0"/>
              <a:t> </a:t>
            </a:r>
            <a:r>
              <a:rPr lang="en-ID" dirty="0" err="1"/>
              <a:t>pergerakannya</a:t>
            </a:r>
            <a:r>
              <a:rPr lang="en-ID" dirty="0"/>
              <a:t> </a:t>
            </a:r>
            <a:r>
              <a:rPr lang="en-ID" dirty="0" err="1"/>
              <a:t>convergen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arah</a:t>
            </a:r>
            <a:r>
              <a:rPr lang="en-ID" dirty="0"/>
              <a:t> 1 </a:t>
            </a:r>
            <a:r>
              <a:rPr lang="en-ID" dirty="0" err="1"/>
              <a:t>partikel</a:t>
            </a:r>
            <a:r>
              <a:rPr lang="en-ID" dirty="0"/>
              <a:t> yang </a:t>
            </a:r>
            <a:r>
              <a:rPr lang="en-ID" dirty="0" err="1"/>
              <a:t>dijumlahkan</a:t>
            </a:r>
            <a:r>
              <a:rPr lang="en-ID" dirty="0"/>
              <a:t> </a:t>
            </a:r>
            <a:r>
              <a:rPr lang="en-ID" dirty="0" err="1"/>
              <a:t>arahnya</a:t>
            </a:r>
            <a:r>
              <a:rPr lang="en-ID" dirty="0"/>
              <a:t>.</a:t>
            </a:r>
          </a:p>
          <a:p>
            <a:pPr marL="0" indent="0">
              <a:buNone/>
            </a:pPr>
            <a:r>
              <a:rPr lang="en-ID" dirty="0"/>
              <a:t>Sama </a:t>
            </a:r>
            <a:r>
              <a:rPr lang="en-ID" dirty="0" err="1"/>
              <a:t>halnya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cohesion </a:t>
            </a:r>
            <a:r>
              <a:rPr lang="en-ID" dirty="0" err="1"/>
              <a:t>jarinya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50. </a:t>
            </a:r>
            <a:r>
              <a:rPr lang="en-ID" dirty="0" err="1"/>
              <a:t>maka</a:t>
            </a:r>
            <a:r>
              <a:rPr lang="en-ID" dirty="0"/>
              <a:t> </a:t>
            </a:r>
            <a:r>
              <a:rPr lang="en-ID" dirty="0" err="1"/>
              <a:t>setiap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yang </a:t>
            </a:r>
            <a:r>
              <a:rPr lang="en-ID" dirty="0" err="1"/>
              <a:t>berada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radius </a:t>
            </a:r>
            <a:r>
              <a:rPr lang="en-ID" dirty="0" err="1"/>
              <a:t>tersebut</a:t>
            </a:r>
            <a:r>
              <a:rPr lang="en-ID" dirty="0"/>
              <a:t>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memperlambat</a:t>
            </a:r>
            <a:r>
              <a:rPr lang="en-ID" dirty="0"/>
              <a:t> </a:t>
            </a:r>
            <a:r>
              <a:rPr lang="en-ID" dirty="0" err="1"/>
              <a:t>pergerakannya</a:t>
            </a:r>
            <a:r>
              <a:rPr lang="en-ID" dirty="0"/>
              <a:t> </a:t>
            </a:r>
            <a:r>
              <a:rPr lang="en-ID" dirty="0" err="1"/>
              <a:t>mengikat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satu</a:t>
            </a:r>
            <a:r>
              <a:rPr lang="en-ID" dirty="0"/>
              <a:t> </a:t>
            </a:r>
            <a:r>
              <a:rPr lang="en-ID" dirty="0" err="1"/>
              <a:t>sama</a:t>
            </a:r>
            <a:r>
              <a:rPr lang="en-ID" dirty="0"/>
              <a:t> lain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berkelompok</a:t>
            </a:r>
            <a:r>
              <a:rPr lang="en-ID" dirty="0"/>
              <a:t>.</a:t>
            </a:r>
          </a:p>
          <a:p>
            <a:pPr marL="0" indent="0">
              <a:buNone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7651109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CD2B8-75A6-4556-92DB-8AAEC1BAA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Jari</a:t>
            </a:r>
            <a:r>
              <a:rPr lang="en-ID" dirty="0"/>
              <a:t> </a:t>
            </a:r>
            <a:r>
              <a:rPr lang="en-ID" dirty="0" err="1"/>
              <a:t>jari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separasi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F91B0-9862-40DE-891E-570D34E5A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 err="1"/>
              <a:t>Berbeda</a:t>
            </a:r>
            <a:r>
              <a:rPr lang="en-ID" dirty="0"/>
              <a:t> </a:t>
            </a:r>
            <a:r>
              <a:rPr lang="en-ID" dirty="0" err="1"/>
              <a:t>halnya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Jari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separasi</a:t>
            </a:r>
            <a:r>
              <a:rPr lang="en-ID" dirty="0"/>
              <a:t> </a:t>
            </a:r>
            <a:r>
              <a:rPr lang="en-ID" dirty="0" err="1"/>
              <a:t>memiliki</a:t>
            </a:r>
            <a:r>
              <a:rPr lang="en-ID" dirty="0"/>
              <a:t> variable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banyak</a:t>
            </a:r>
            <a:r>
              <a:rPr lang="en-ID" dirty="0"/>
              <a:t> </a:t>
            </a:r>
          </a:p>
          <a:p>
            <a:r>
              <a:rPr lang="en-ID" dirty="0"/>
              <a:t>Hal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mengatur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sejenis</a:t>
            </a:r>
            <a:r>
              <a:rPr lang="en-ID" dirty="0"/>
              <a:t> agar </a:t>
            </a:r>
            <a:r>
              <a:rPr lang="en-ID" dirty="0" err="1"/>
              <a:t>berkumpul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sesamanya</a:t>
            </a:r>
            <a:endParaRPr lang="en-ID" dirty="0"/>
          </a:p>
          <a:p>
            <a:r>
              <a:rPr lang="en-ID" dirty="0" err="1"/>
              <a:t>Pertama</a:t>
            </a:r>
            <a:r>
              <a:rPr lang="en-ID" dirty="0"/>
              <a:t>, </a:t>
            </a:r>
            <a:r>
              <a:rPr lang="en-ID" dirty="0" err="1"/>
              <a:t>pemisahan</a:t>
            </a:r>
            <a:r>
              <a:rPr lang="en-ID" dirty="0"/>
              <a:t> </a:t>
            </a:r>
            <a:r>
              <a:rPr lang="en-ID" dirty="0" err="1"/>
              <a:t>sejenis</a:t>
            </a:r>
            <a:r>
              <a:rPr lang="en-ID" dirty="0"/>
              <a:t>, </a:t>
            </a:r>
          </a:p>
          <a:p>
            <a:pPr marL="0" indent="0">
              <a:buNone/>
            </a:pPr>
            <a:endParaRPr lang="en-ID" dirty="0"/>
          </a:p>
          <a:p>
            <a:pPr marL="0" indent="0">
              <a:buNone/>
            </a:pPr>
            <a:r>
              <a:rPr lang="en-ID" dirty="0"/>
              <a:t>if(</a:t>
            </a:r>
            <a:r>
              <a:rPr lang="en-ID" dirty="0" err="1"/>
              <a:t>biru</a:t>
            </a:r>
            <a:r>
              <a:rPr lang="en-ID" dirty="0"/>
              <a:t> </a:t>
            </a:r>
            <a:r>
              <a:rPr lang="en-ID" dirty="0" err="1"/>
              <a:t>bertemu</a:t>
            </a:r>
            <a:r>
              <a:rPr lang="en-ID" dirty="0"/>
              <a:t> </a:t>
            </a:r>
            <a:r>
              <a:rPr lang="en-ID" dirty="0" err="1"/>
              <a:t>warna</a:t>
            </a:r>
            <a:r>
              <a:rPr lang="en-ID" dirty="0"/>
              <a:t> lain){</a:t>
            </a:r>
            <a:r>
              <a:rPr lang="en-ID" dirty="0" err="1"/>
              <a:t>rasis</a:t>
            </a:r>
            <a:r>
              <a:rPr lang="en-ID" dirty="0"/>
              <a:t> = 0} else {</a:t>
            </a:r>
            <a:r>
              <a:rPr lang="en-ID" dirty="0" err="1"/>
              <a:t>rasis</a:t>
            </a:r>
            <a:r>
              <a:rPr lang="en-ID" dirty="0"/>
              <a:t> =</a:t>
            </a:r>
            <a:r>
              <a:rPr lang="en-ID" dirty="0" err="1"/>
              <a:t>koefisien</a:t>
            </a:r>
            <a:r>
              <a:rPr lang="en-ID" dirty="0"/>
              <a:t> </a:t>
            </a:r>
            <a:r>
              <a:rPr lang="en-ID" dirty="0" err="1"/>
              <a:t>pengali</a:t>
            </a:r>
            <a:r>
              <a:rPr lang="en-ID" dirty="0"/>
              <a:t> </a:t>
            </a:r>
            <a:r>
              <a:rPr lang="en-ID" dirty="0" err="1"/>
              <a:t>rasis</a:t>
            </a:r>
            <a:r>
              <a:rPr lang="en-ID" dirty="0"/>
              <a:t>}</a:t>
            </a:r>
          </a:p>
          <a:p>
            <a:pPr marL="0" indent="0">
              <a:buNone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1776358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FEAC5-B865-4925-AA6E-F61EA6024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D63B3-06EF-4725-A4AA-04CC24037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/>
              <a:t>Langkah </a:t>
            </a:r>
            <a:r>
              <a:rPr lang="en-ID" dirty="0" err="1"/>
              <a:t>kedua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penentuan</a:t>
            </a:r>
            <a:r>
              <a:rPr lang="en-ID" dirty="0"/>
              <a:t> </a:t>
            </a:r>
            <a:r>
              <a:rPr lang="en-ID" dirty="0" err="1"/>
              <a:t>jari</a:t>
            </a:r>
            <a:r>
              <a:rPr lang="en-ID" dirty="0"/>
              <a:t> </a:t>
            </a:r>
            <a:r>
              <a:rPr lang="en-ID" dirty="0" err="1"/>
              <a:t>jari</a:t>
            </a:r>
            <a:r>
              <a:rPr lang="en-ID" dirty="0"/>
              <a:t> </a:t>
            </a:r>
            <a:r>
              <a:rPr lang="en-ID" dirty="0" err="1"/>
              <a:t>separasi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yaitu</a:t>
            </a:r>
            <a:endParaRPr lang="en-ID" dirty="0"/>
          </a:p>
          <a:p>
            <a:pPr marL="0" indent="0">
              <a:buNone/>
            </a:pPr>
            <a:r>
              <a:rPr lang="en-ID" dirty="0" err="1"/>
              <a:t>Separasi</a:t>
            </a:r>
            <a:r>
              <a:rPr lang="en-ID" dirty="0"/>
              <a:t> R = radius </a:t>
            </a:r>
            <a:r>
              <a:rPr lang="en-ID" dirty="0" err="1"/>
              <a:t>partikel</a:t>
            </a:r>
            <a:r>
              <a:rPr lang="en-ID" dirty="0"/>
              <a:t> + radius </a:t>
            </a:r>
            <a:r>
              <a:rPr lang="en-ID" dirty="0" err="1"/>
              <a:t>partikel</a:t>
            </a:r>
            <a:r>
              <a:rPr lang="en-ID" dirty="0"/>
              <a:t> lain + </a:t>
            </a:r>
          </a:p>
          <a:p>
            <a:pPr marL="0" indent="0">
              <a:buNone/>
            </a:pPr>
            <a:r>
              <a:rPr lang="en-ID" dirty="0" err="1"/>
              <a:t>pengali</a:t>
            </a:r>
            <a:r>
              <a:rPr lang="en-ID" dirty="0"/>
              <a:t>*</a:t>
            </a:r>
            <a:r>
              <a:rPr lang="en-ID" dirty="0" err="1"/>
              <a:t>koefisien</a:t>
            </a:r>
            <a:r>
              <a:rPr lang="en-ID" dirty="0"/>
              <a:t> introversion + </a:t>
            </a:r>
            <a:r>
              <a:rPr lang="en-ID" dirty="0" err="1"/>
              <a:t>pengali</a:t>
            </a:r>
            <a:r>
              <a:rPr lang="en-ID" dirty="0"/>
              <a:t>*</a:t>
            </a:r>
            <a:r>
              <a:rPr lang="en-ID" dirty="0" err="1"/>
              <a:t>koefisien</a:t>
            </a:r>
            <a:r>
              <a:rPr lang="en-ID" dirty="0"/>
              <a:t>*racism</a:t>
            </a:r>
          </a:p>
          <a:p>
            <a:pPr marL="0" indent="0">
              <a:buNone/>
            </a:pPr>
            <a:endParaRPr lang="en-ID" dirty="0"/>
          </a:p>
          <a:p>
            <a:pPr marL="0" indent="0">
              <a:buNone/>
            </a:pPr>
            <a:r>
              <a:rPr lang="en-ID" dirty="0"/>
              <a:t>Dimana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jari-jari</a:t>
            </a:r>
            <a:r>
              <a:rPr lang="en-ID" dirty="0"/>
              <a:t> </a:t>
            </a:r>
            <a:r>
              <a:rPr lang="en-ID" dirty="0" err="1"/>
              <a:t>separasi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area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mempengaruhi</a:t>
            </a:r>
            <a:r>
              <a:rPr lang="en-ID" dirty="0"/>
              <a:t> </a:t>
            </a:r>
            <a:r>
              <a:rPr lang="en-ID" dirty="0" err="1"/>
              <a:t>satu</a:t>
            </a:r>
            <a:r>
              <a:rPr lang="en-ID" dirty="0"/>
              <a:t> </a:t>
            </a:r>
            <a:r>
              <a:rPr lang="en-ID" dirty="0" err="1"/>
              <a:t>sama</a:t>
            </a:r>
            <a:r>
              <a:rPr lang="en-ID" dirty="0"/>
              <a:t> lain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saling</a:t>
            </a:r>
            <a:r>
              <a:rPr lang="en-ID" dirty="0"/>
              <a:t> </a:t>
            </a:r>
            <a:r>
              <a:rPr lang="en-ID" dirty="0" err="1"/>
              <a:t>menjauh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0047859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23149-EBC9-49CB-A603-3AF5604DE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Hasil </a:t>
            </a:r>
            <a:r>
              <a:rPr lang="en-ID" dirty="0" err="1"/>
              <a:t>sementara</a:t>
            </a:r>
            <a:endParaRPr lang="en-ID" dirty="0"/>
          </a:p>
        </p:txBody>
      </p:sp>
      <p:pic>
        <p:nvPicPr>
          <p:cNvPr id="5" name="contoh saya">
            <a:hlinkClick r:id="" action="ppaction://media"/>
            <a:extLst>
              <a:ext uri="{FF2B5EF4-FFF2-40B4-BE49-F238E27FC236}">
                <a16:creationId xmlns:a16="http://schemas.microsoft.com/office/drawing/2014/main" id="{8B3F2AAC-78B7-42BA-840D-4A820E041F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6600" y="1825625"/>
            <a:ext cx="7591778" cy="4270375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D1D2113-14B1-4992-9A97-CAC1CA66C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0000" y="1825625"/>
            <a:ext cx="2463800" cy="4270375"/>
          </a:xfrm>
        </p:spPr>
        <p:txBody>
          <a:bodyPr/>
          <a:lstStyle/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176834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43DB2-20D5-4F30-8965-FAF9DB1CC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Hasil </a:t>
            </a:r>
            <a:r>
              <a:rPr lang="en-ID" dirty="0" err="1"/>
              <a:t>nasir</a:t>
            </a:r>
            <a:endParaRPr lang="en-ID" dirty="0"/>
          </a:p>
        </p:txBody>
      </p:sp>
      <p:pic>
        <p:nvPicPr>
          <p:cNvPr id="4" name="contoh tawaf nasir">
            <a:hlinkClick r:id="" action="ppaction://media"/>
            <a:extLst>
              <a:ext uri="{FF2B5EF4-FFF2-40B4-BE49-F238E27FC236}">
                <a16:creationId xmlns:a16="http://schemas.microsoft.com/office/drawing/2014/main" id="{3F9B1FCC-6E6D-413E-A212-8E1D76DBB96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9145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320370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F7D9A-F8AD-49F2-AA94-08DEDEB61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Hasil </a:t>
            </a:r>
            <a:r>
              <a:rPr lang="en-ID" dirty="0" err="1"/>
              <a:t>sementara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5954C-F36E-4FB5-B896-1E6D3A9029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telah</a:t>
            </a:r>
            <a:r>
              <a:rPr lang="en-ID" dirty="0"/>
              <a:t> </a:t>
            </a:r>
            <a:r>
              <a:rPr lang="en-ID" dirty="0" err="1"/>
              <a:t>membentuk</a:t>
            </a:r>
            <a:r>
              <a:rPr lang="en-ID" dirty="0"/>
              <a:t> Gerakan tawaf .</a:t>
            </a:r>
          </a:p>
          <a:p>
            <a:r>
              <a:rPr lang="en-ID" dirty="0" err="1"/>
              <a:t>Beberapa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melakukan</a:t>
            </a:r>
            <a:r>
              <a:rPr lang="en-ID" dirty="0"/>
              <a:t> grouping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sesama</a:t>
            </a:r>
            <a:r>
              <a:rPr lang="en-ID" dirty="0"/>
              <a:t> </a:t>
            </a:r>
            <a:r>
              <a:rPr lang="en-ID" dirty="0" err="1"/>
              <a:t>partikelnya</a:t>
            </a:r>
            <a:r>
              <a:rPr lang="en-ID" dirty="0"/>
              <a:t>.</a:t>
            </a:r>
          </a:p>
          <a:p>
            <a:r>
              <a:rPr lang="en-ID" dirty="0" err="1"/>
              <a:t>Partikel</a:t>
            </a:r>
            <a:r>
              <a:rPr lang="en-ID" dirty="0"/>
              <a:t> grouping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mendekat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pusat</a:t>
            </a:r>
            <a:endParaRPr lang="en-ID" dirty="0"/>
          </a:p>
          <a:p>
            <a:endParaRPr lang="en-ID" dirty="0"/>
          </a:p>
          <a:p>
            <a:pPr marL="0" indent="0">
              <a:buNone/>
            </a:pPr>
            <a:r>
              <a:rPr lang="en-ID" dirty="0" err="1"/>
              <a:t>Kritik</a:t>
            </a:r>
            <a:r>
              <a:rPr lang="en-ID" dirty="0"/>
              <a:t> </a:t>
            </a:r>
          </a:p>
          <a:p>
            <a:r>
              <a:rPr lang="en-ID" dirty="0" err="1"/>
              <a:t>partikel</a:t>
            </a:r>
            <a:r>
              <a:rPr lang="en-ID" dirty="0"/>
              <a:t> lain juga </a:t>
            </a:r>
            <a:r>
              <a:rPr lang="en-ID" dirty="0" err="1"/>
              <a:t>mengikuti</a:t>
            </a:r>
            <a:r>
              <a:rPr lang="en-ID" dirty="0"/>
              <a:t> Gerakan </a:t>
            </a:r>
            <a:r>
              <a:rPr lang="en-ID" dirty="0" err="1"/>
              <a:t>partikel</a:t>
            </a:r>
            <a:r>
              <a:rPr lang="en-ID" dirty="0"/>
              <a:t> grouping </a:t>
            </a:r>
            <a:r>
              <a:rPr lang="en-ID" dirty="0" err="1"/>
              <a:t>mendekati</a:t>
            </a:r>
            <a:r>
              <a:rPr lang="en-ID" dirty="0"/>
              <a:t> </a:t>
            </a:r>
            <a:r>
              <a:rPr lang="en-ID" dirty="0" err="1"/>
              <a:t>pusat</a:t>
            </a:r>
            <a:r>
              <a:rPr lang="en-ID" dirty="0"/>
              <a:t> Kaaba.</a:t>
            </a:r>
          </a:p>
          <a:p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beberapa</a:t>
            </a:r>
            <a:r>
              <a:rPr lang="en-ID" dirty="0"/>
              <a:t> case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sering</a:t>
            </a:r>
            <a:r>
              <a:rPr lang="en-ID" dirty="0"/>
              <a:t> </a:t>
            </a:r>
            <a:r>
              <a:rPr lang="en-ID" dirty="0" err="1"/>
              <a:t>melakukan</a:t>
            </a:r>
            <a:r>
              <a:rPr lang="en-ID" dirty="0"/>
              <a:t> </a:t>
            </a:r>
            <a:r>
              <a:rPr lang="en-ID" dirty="0" err="1"/>
              <a:t>resultan</a:t>
            </a:r>
            <a:r>
              <a:rPr lang="en-ID" dirty="0"/>
              <a:t> </a:t>
            </a:r>
            <a:r>
              <a:rPr lang="en-ID" dirty="0" err="1"/>
              <a:t>gerak</a:t>
            </a:r>
            <a:r>
              <a:rPr lang="en-ID" dirty="0"/>
              <a:t> </a:t>
            </a:r>
            <a:r>
              <a:rPr lang="en-ID" dirty="0" err="1"/>
              <a:t>berlawanan</a:t>
            </a:r>
            <a:r>
              <a:rPr lang="en-ID" dirty="0"/>
              <a:t> </a:t>
            </a:r>
            <a:r>
              <a:rPr lang="en-ID" dirty="0" err="1"/>
              <a:t>arah</a:t>
            </a:r>
            <a:r>
              <a:rPr lang="en-ID" dirty="0"/>
              <a:t>(</a:t>
            </a:r>
            <a:r>
              <a:rPr lang="en-ID" dirty="0" err="1"/>
              <a:t>mungkin</a:t>
            </a:r>
            <a:r>
              <a:rPr lang="en-ID" dirty="0"/>
              <a:t> </a:t>
            </a:r>
            <a:r>
              <a:rPr lang="en-ID" dirty="0" err="1"/>
              <a:t>perlu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tambahan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mendukung</a:t>
            </a:r>
            <a:r>
              <a:rPr lang="en-ID" dirty="0"/>
              <a:t> </a:t>
            </a:r>
            <a:r>
              <a:rPr lang="en-ID" dirty="0" err="1"/>
              <a:t>arah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agar </a:t>
            </a:r>
            <a:r>
              <a:rPr lang="en-ID" dirty="0" err="1"/>
              <a:t>mengelilingi</a:t>
            </a:r>
            <a:r>
              <a:rPr lang="en-ID" dirty="0"/>
              <a:t>).</a:t>
            </a:r>
          </a:p>
          <a:p>
            <a:r>
              <a:rPr lang="en-ID" dirty="0"/>
              <a:t>Skema </a:t>
            </a:r>
            <a:r>
              <a:rPr lang="en-ID" dirty="0" err="1"/>
              <a:t>ruang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mungkin</a:t>
            </a:r>
            <a:r>
              <a:rPr lang="en-ID" dirty="0"/>
              <a:t> </a:t>
            </a:r>
            <a:r>
              <a:rPr lang="en-ID" dirty="0" err="1"/>
              <a:t>harus</a:t>
            </a:r>
            <a:r>
              <a:rPr lang="en-ID" dirty="0"/>
              <a:t> </a:t>
            </a:r>
            <a:r>
              <a:rPr lang="en-ID" dirty="0" err="1"/>
              <a:t>diperbesar</a:t>
            </a:r>
            <a:r>
              <a:rPr lang="en-ID" dirty="0"/>
              <a:t> Bersama </a:t>
            </a:r>
            <a:r>
              <a:rPr lang="en-ID" dirty="0" err="1"/>
              <a:t>dengan</a:t>
            </a:r>
            <a:r>
              <a:rPr lang="en-ID" dirty="0"/>
              <a:t> Kaaba </a:t>
            </a:r>
            <a:r>
              <a:rPr lang="en-ID" dirty="0" err="1"/>
              <a:t>pusatnya</a:t>
            </a:r>
            <a:r>
              <a:rPr lang="en-ID" dirty="0"/>
              <a:t> </a:t>
            </a:r>
            <a:r>
              <a:rPr lang="en-ID" dirty="0" err="1"/>
              <a:t>hingga</a:t>
            </a:r>
            <a:r>
              <a:rPr lang="en-ID" dirty="0"/>
              <a:t> </a:t>
            </a:r>
            <a:r>
              <a:rPr lang="en-ID" dirty="0" err="1"/>
              <a:t>mirip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paper </a:t>
            </a:r>
            <a:r>
              <a:rPr lang="en-ID" dirty="0" err="1"/>
              <a:t>nasir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2819684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6A2D2-79C2-47C5-9471-8D389621B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Hasil yang </a:t>
            </a:r>
            <a:r>
              <a:rPr lang="en-ID" dirty="0" err="1"/>
              <a:t>diharapkan</a:t>
            </a:r>
            <a:r>
              <a:rPr lang="en-ID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FBCD9-9E8B-4288-9ED9-0C2724F73C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 err="1"/>
              <a:t>Pergerakan</a:t>
            </a:r>
            <a:r>
              <a:rPr lang="en-ID" dirty="0"/>
              <a:t> tawaf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nasir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yang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sedikit</a:t>
            </a:r>
            <a:r>
              <a:rPr lang="en-ID" dirty="0"/>
              <a:t> </a:t>
            </a:r>
          </a:p>
          <a:p>
            <a:r>
              <a:rPr lang="en-ID" dirty="0" err="1"/>
              <a:t>Pergerakan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berkelompok</a:t>
            </a:r>
            <a:r>
              <a:rPr lang="en-ID" dirty="0"/>
              <a:t> yang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mendekati</a:t>
            </a:r>
            <a:r>
              <a:rPr lang="en-ID" dirty="0"/>
              <a:t> Kaaba dan </a:t>
            </a:r>
            <a:r>
              <a:rPr lang="en-ID" dirty="0" err="1"/>
              <a:t>stabil</a:t>
            </a:r>
            <a:endParaRPr lang="en-ID" dirty="0"/>
          </a:p>
          <a:p>
            <a:r>
              <a:rPr lang="en-ID" dirty="0" err="1"/>
              <a:t>Penggunakan</a:t>
            </a:r>
            <a:r>
              <a:rPr lang="en-ID" dirty="0"/>
              <a:t> </a:t>
            </a:r>
            <a:r>
              <a:rPr lang="en-ID" dirty="0" err="1"/>
              <a:t>runge-kutta</a:t>
            </a:r>
            <a:r>
              <a:rPr lang="en-ID" dirty="0"/>
              <a:t>, </a:t>
            </a:r>
            <a:r>
              <a:rPr lang="en-ID" dirty="0" err="1"/>
              <a:t>karena</a:t>
            </a:r>
            <a:r>
              <a:rPr lang="en-ID" dirty="0"/>
              <a:t> </a:t>
            </a:r>
            <a:r>
              <a:rPr lang="en-ID" dirty="0" err="1"/>
              <a:t>sekarang</a:t>
            </a:r>
            <a:r>
              <a:rPr lang="en-ID" dirty="0"/>
              <a:t> </a:t>
            </a:r>
            <a:r>
              <a:rPr lang="en-ID" dirty="0" err="1"/>
              <a:t>masih</a:t>
            </a:r>
            <a:r>
              <a:rPr lang="en-ID" dirty="0"/>
              <a:t> </a:t>
            </a:r>
            <a:r>
              <a:rPr lang="en-ID" dirty="0" err="1"/>
              <a:t>bentuk</a:t>
            </a:r>
            <a:r>
              <a:rPr lang="en-ID" dirty="0"/>
              <a:t> </a:t>
            </a:r>
            <a:r>
              <a:rPr lang="en-ID" dirty="0" err="1"/>
              <a:t>perhitungan</a:t>
            </a:r>
            <a:r>
              <a:rPr lang="en-ID" dirty="0"/>
              <a:t> </a:t>
            </a:r>
            <a:r>
              <a:rPr lang="en-ID" dirty="0" err="1"/>
              <a:t>euler</a:t>
            </a:r>
            <a:r>
              <a:rPr lang="en-ID" dirty="0"/>
              <a:t>.</a:t>
            </a: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0744237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8E9AA-3542-4A9B-977A-A8870750C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referensi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AB3AF8-8AB0-4C47-8F08-83234DFD3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D" dirty="0" err="1"/>
              <a:t>Bicho</a:t>
            </a:r>
            <a:r>
              <a:rPr lang="en-ID" dirty="0"/>
              <a:t>, Alessandro, Rodrigues, Rafael, </a:t>
            </a:r>
            <a:r>
              <a:rPr lang="en-ID" dirty="0" err="1"/>
              <a:t>Musse</a:t>
            </a:r>
            <a:r>
              <a:rPr lang="en-ID" dirty="0"/>
              <a:t>, </a:t>
            </a:r>
            <a:r>
              <a:rPr lang="en-ID" dirty="0" err="1"/>
              <a:t>Soraia</a:t>
            </a:r>
            <a:r>
              <a:rPr lang="en-ID" dirty="0"/>
              <a:t>, Jung, Claudio, </a:t>
            </a:r>
            <a:r>
              <a:rPr lang="en-ID" dirty="0" err="1"/>
              <a:t>Paravisi</a:t>
            </a:r>
            <a:r>
              <a:rPr lang="en-ID" dirty="0"/>
              <a:t>, </a:t>
            </a:r>
            <a:r>
              <a:rPr lang="en-ID" dirty="0" err="1"/>
              <a:t>Marcelo</a:t>
            </a:r>
            <a:r>
              <a:rPr lang="en-ID" dirty="0"/>
              <a:t>, &amp; </a:t>
            </a:r>
            <a:r>
              <a:rPr lang="en-ID" dirty="0" err="1"/>
              <a:t>MagalhÃ£es</a:t>
            </a:r>
            <a:r>
              <a:rPr lang="en-ID" dirty="0"/>
              <a:t>, </a:t>
            </a:r>
            <a:r>
              <a:rPr lang="en-ID" dirty="0" err="1"/>
              <a:t>LÃ©o</a:t>
            </a:r>
            <a:r>
              <a:rPr lang="en-ID" dirty="0"/>
              <a:t>. 2012. Simulating crowds based on a space </a:t>
            </a:r>
            <a:r>
              <a:rPr lang="en-ID" dirty="0" err="1"/>
              <a:t>colonization</a:t>
            </a:r>
            <a:r>
              <a:rPr lang="en-ID" dirty="0"/>
              <a:t> algorithm. Computers Graphics, 36(04), 70âC“79.</a:t>
            </a:r>
          </a:p>
          <a:p>
            <a:r>
              <a:rPr lang="en-ID" dirty="0"/>
              <a:t>Curtis, Sean, Guy, Stephen, Zafar, Basim, &amp; </a:t>
            </a:r>
            <a:r>
              <a:rPr lang="en-ID" dirty="0" err="1"/>
              <a:t>Manocha</a:t>
            </a:r>
            <a:r>
              <a:rPr lang="en-ID" dirty="0"/>
              <a:t>, Dinesh. 2011 (11). Virtual</a:t>
            </a:r>
          </a:p>
          <a:p>
            <a:r>
              <a:rPr lang="en-ID" dirty="0"/>
              <a:t>Tawaf: A case study in simulating the </a:t>
            </a:r>
            <a:r>
              <a:rPr lang="en-ID" dirty="0" err="1"/>
              <a:t>behavior</a:t>
            </a:r>
            <a:r>
              <a:rPr lang="en-ID" dirty="0"/>
              <a:t> of dense, heterogeneous crowds.</a:t>
            </a:r>
          </a:p>
          <a:p>
            <a:r>
              <a:rPr lang="en-ID" dirty="0"/>
              <a:t>for Statistics Kingdom of Saudi Arabia, General Authority. 2018. Hajj Statistics.</a:t>
            </a:r>
          </a:p>
          <a:p>
            <a:r>
              <a:rPr lang="en-ID" dirty="0"/>
              <a:t>Hajj </a:t>
            </a:r>
            <a:r>
              <a:rPr lang="en-ID" dirty="0" err="1"/>
              <a:t>statisics</a:t>
            </a:r>
            <a:r>
              <a:rPr lang="en-ID" dirty="0"/>
              <a:t> 1439, 1(12).</a:t>
            </a:r>
          </a:p>
          <a:p>
            <a:r>
              <a:rPr lang="en-ID" dirty="0" err="1"/>
              <a:t>Haghighati</a:t>
            </a:r>
            <a:r>
              <a:rPr lang="en-ID" dirty="0"/>
              <a:t>, </a:t>
            </a:r>
            <a:r>
              <a:rPr lang="en-ID" dirty="0" err="1"/>
              <a:t>Razieh</a:t>
            </a:r>
            <a:r>
              <a:rPr lang="en-ID" dirty="0"/>
              <a:t>, &amp; Hassan, Adnan. 2013. MODELING THE FLOW OF CROWD DURING TAWAF AT MASJID AL-HARAM. </a:t>
            </a:r>
            <a:r>
              <a:rPr lang="en-ID" dirty="0" err="1"/>
              <a:t>Jurnal</a:t>
            </a:r>
            <a:r>
              <a:rPr lang="en-ID" dirty="0"/>
              <a:t> </a:t>
            </a:r>
            <a:r>
              <a:rPr lang="en-ID" dirty="0" err="1"/>
              <a:t>Mekanikal</a:t>
            </a:r>
            <a:r>
              <a:rPr lang="en-ID" dirty="0"/>
              <a:t>, 06.</a:t>
            </a:r>
          </a:p>
        </p:txBody>
      </p:sp>
    </p:spTree>
    <p:extLst>
      <p:ext uri="{BB962C8B-B14F-4D97-AF65-F5344CB8AC3E}">
        <p14:creationId xmlns:p14="http://schemas.microsoft.com/office/powerpoint/2010/main" val="38520956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0C91B-AFE4-46AD-86EB-B0B850741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10E81-D9B0-4AFD-BE9A-EE8F88944C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ID" dirty="0"/>
              <a:t>Khan, Imran, &amp; McLeod, Robert Donald. 2012. MANAGING HAJJ CROWD</a:t>
            </a:r>
          </a:p>
          <a:p>
            <a:r>
              <a:rPr lang="en-ID" dirty="0"/>
              <a:t>COMPLEXITY : SUPERIOR THROUGHPUT , SATISFACTION , HEALTH</a:t>
            </a:r>
          </a:p>
          <a:p>
            <a:r>
              <a:rPr lang="en-ID" dirty="0"/>
              <a:t>, &amp; SAFETY.</a:t>
            </a:r>
          </a:p>
          <a:p>
            <a:r>
              <a:rPr lang="en-ID" dirty="0"/>
              <a:t>Kim, </a:t>
            </a:r>
            <a:r>
              <a:rPr lang="en-ID" dirty="0" err="1"/>
              <a:t>Sujeong</a:t>
            </a:r>
            <a:r>
              <a:rPr lang="en-ID" dirty="0"/>
              <a:t>, Guy, </a:t>
            </a:r>
            <a:r>
              <a:rPr lang="en-ID" dirty="0" err="1"/>
              <a:t>StephenJ</a:t>
            </a:r>
            <a:r>
              <a:rPr lang="en-ID" dirty="0"/>
              <a:t>., Hillesland, Karl, Zafar, Basim, </a:t>
            </a:r>
            <a:r>
              <a:rPr lang="en-ID" dirty="0" err="1"/>
              <a:t>Gutub</a:t>
            </a:r>
            <a:r>
              <a:rPr lang="en-ID" dirty="0"/>
              <a:t>,</a:t>
            </a:r>
          </a:p>
          <a:p>
            <a:r>
              <a:rPr lang="en-ID" dirty="0" err="1"/>
              <a:t>AdnanAbdul</a:t>
            </a:r>
            <a:r>
              <a:rPr lang="en-ID" dirty="0"/>
              <a:t>-Aziz, &amp; </a:t>
            </a:r>
            <a:r>
              <a:rPr lang="en-ID" dirty="0" err="1"/>
              <a:t>Manocha</a:t>
            </a:r>
            <a:r>
              <a:rPr lang="en-ID" dirty="0"/>
              <a:t>, Dinesh. 2014. Velocity-based </a:t>
            </a:r>
            <a:r>
              <a:rPr lang="en-ID" dirty="0" err="1"/>
              <a:t>modeling</a:t>
            </a:r>
            <a:r>
              <a:rPr lang="en-ID" dirty="0"/>
              <a:t> of</a:t>
            </a:r>
          </a:p>
          <a:p>
            <a:r>
              <a:rPr lang="en-ID" dirty="0"/>
              <a:t>physical interactions in dense crowds. The Visual Computer, 1–15.</a:t>
            </a:r>
          </a:p>
          <a:p>
            <a:r>
              <a:rPr lang="en-ID" dirty="0" err="1"/>
              <a:t>Kueng</a:t>
            </a:r>
            <a:r>
              <a:rPr lang="en-ID" dirty="0"/>
              <a:t>, Max, &amp; Crabtree, George. 2014. Victor.js - 2D Vectors for JavaScript.</a:t>
            </a:r>
          </a:p>
          <a:p>
            <a:r>
              <a:rPr lang="en-ID" dirty="0"/>
              <a:t>Lim, </a:t>
            </a:r>
            <a:r>
              <a:rPr lang="en-ID" dirty="0" err="1"/>
              <a:t>Eng</a:t>
            </a:r>
            <a:r>
              <a:rPr lang="en-ID" dirty="0"/>
              <a:t> </a:t>
            </a:r>
            <a:r>
              <a:rPr lang="en-ID" dirty="0" err="1"/>
              <a:t>Aik</a:t>
            </a:r>
            <a:r>
              <a:rPr lang="en-ID" dirty="0"/>
              <a:t>, &amp; Zainuddin, </a:t>
            </a:r>
            <a:r>
              <a:rPr lang="en-ID" dirty="0" err="1"/>
              <a:t>Zarita</a:t>
            </a:r>
            <a:r>
              <a:rPr lang="en-ID" dirty="0"/>
              <a:t>. 2012. Response Surface Analysis of Crowd</a:t>
            </a:r>
          </a:p>
          <a:p>
            <a:r>
              <a:rPr lang="en-ID" dirty="0"/>
              <a:t>Dynamics during Tawaf. Chinese Physics Letters, 29(7), 078901.</a:t>
            </a:r>
          </a:p>
          <a:p>
            <a:r>
              <a:rPr lang="en-ID" dirty="0" err="1"/>
              <a:t>Mulyana</a:t>
            </a:r>
            <a:r>
              <a:rPr lang="en-ID" dirty="0"/>
              <a:t>, Willy, &amp; </a:t>
            </a:r>
            <a:r>
              <a:rPr lang="en-ID" dirty="0" err="1"/>
              <a:t>Gunawan</a:t>
            </a:r>
            <a:r>
              <a:rPr lang="en-ID" dirty="0"/>
              <a:t>, Teddy. 2010 (06). Hajj crowd simulation based on</a:t>
            </a: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451948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643F5-DD6F-4315-94D4-A11476B94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Riset</a:t>
            </a:r>
            <a:r>
              <a:rPr lang="en-ID" dirty="0"/>
              <a:t> </a:t>
            </a:r>
            <a:r>
              <a:rPr lang="en-ID" dirty="0" err="1"/>
              <a:t>sebelumnya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0E5BE-33B7-43AD-88F4-AE5F0FF0D6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ID" dirty="0" err="1"/>
              <a:t>Riset</a:t>
            </a:r>
            <a:r>
              <a:rPr lang="en-ID" dirty="0"/>
              <a:t> </a:t>
            </a:r>
            <a:r>
              <a:rPr lang="en-ID" dirty="0" err="1"/>
              <a:t>sebelumnya</a:t>
            </a:r>
            <a:r>
              <a:rPr lang="en-ID" dirty="0"/>
              <a:t> para </a:t>
            </a:r>
            <a:r>
              <a:rPr lang="en-ID" dirty="0" err="1"/>
              <a:t>ahli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bidang</a:t>
            </a:r>
            <a:r>
              <a:rPr lang="en-ID" dirty="0"/>
              <a:t> </a:t>
            </a:r>
            <a:r>
              <a:rPr lang="en-ID" dirty="0" err="1"/>
              <a:t>kajian</a:t>
            </a:r>
            <a:r>
              <a:rPr lang="en-ID" dirty="0"/>
              <a:t> </a:t>
            </a:r>
            <a:r>
              <a:rPr lang="en-ID" dirty="0" err="1"/>
              <a:t>aliran</a:t>
            </a:r>
            <a:r>
              <a:rPr lang="en-ID" dirty="0"/>
              <a:t> </a:t>
            </a:r>
            <a:r>
              <a:rPr lang="en-ID" dirty="0" err="1"/>
              <a:t>kerumunan</a:t>
            </a:r>
            <a:r>
              <a:rPr lang="en-ID" dirty="0"/>
              <a:t> </a:t>
            </a:r>
            <a:r>
              <a:rPr lang="en-ID" dirty="0" err="1"/>
              <a:t>utamanya</a:t>
            </a:r>
            <a:r>
              <a:rPr lang="en-ID" dirty="0"/>
              <a:t> </a:t>
            </a:r>
            <a:r>
              <a:rPr lang="en-ID" dirty="0" err="1"/>
              <a:t>terkhususkan</a:t>
            </a:r>
            <a:r>
              <a:rPr lang="en-ID" dirty="0"/>
              <a:t> pada </a:t>
            </a:r>
            <a:r>
              <a:rPr lang="en-ID" dirty="0" err="1"/>
              <a:t>kerumunan</a:t>
            </a:r>
            <a:r>
              <a:rPr lang="en-ID" dirty="0"/>
              <a:t> tawaf </a:t>
            </a:r>
            <a:r>
              <a:rPr lang="en-ID" dirty="0" err="1"/>
              <a:t>menggolongkan</a:t>
            </a:r>
            <a:r>
              <a:rPr lang="en-ID" dirty="0"/>
              <a:t> pada 9 </a:t>
            </a:r>
            <a:r>
              <a:rPr lang="en-ID" dirty="0" err="1"/>
              <a:t>varian</a:t>
            </a:r>
            <a:r>
              <a:rPr lang="en-ID" dirty="0"/>
              <a:t> major system </a:t>
            </a:r>
            <a:r>
              <a:rPr lang="en-ID" dirty="0" err="1"/>
              <a:t>diantaranya</a:t>
            </a:r>
            <a:r>
              <a:rPr lang="en-ID" dirty="0"/>
              <a:t> </a:t>
            </a:r>
          </a:p>
          <a:p>
            <a:r>
              <a:rPr lang="en-ID" dirty="0"/>
              <a:t>flocking system, </a:t>
            </a:r>
          </a:p>
          <a:p>
            <a:r>
              <a:rPr lang="en-ID" dirty="0" err="1"/>
              <a:t>behavioral</a:t>
            </a:r>
            <a:r>
              <a:rPr lang="en-ID" dirty="0"/>
              <a:t> system, </a:t>
            </a:r>
          </a:p>
          <a:p>
            <a:r>
              <a:rPr lang="en-ID" dirty="0"/>
              <a:t>chaos model system(</a:t>
            </a:r>
            <a:r>
              <a:rPr lang="en-ID" dirty="0" err="1"/>
              <a:t>Saiwaki</a:t>
            </a:r>
            <a:r>
              <a:rPr lang="en-ID" dirty="0"/>
              <a:t> et al., 1997), </a:t>
            </a:r>
          </a:p>
          <a:p>
            <a:r>
              <a:rPr lang="en-ID" dirty="0"/>
              <a:t>agent base model(Khan &amp; McLeod, 2012), </a:t>
            </a:r>
          </a:p>
          <a:p>
            <a:r>
              <a:rPr lang="en-ID" dirty="0"/>
              <a:t>social forces model(Zainuddin et al., 2009), </a:t>
            </a:r>
          </a:p>
          <a:p>
            <a:r>
              <a:rPr lang="en-ID" dirty="0"/>
              <a:t>hybrid model system(</a:t>
            </a:r>
            <a:r>
              <a:rPr lang="en-ID" dirty="0" err="1"/>
              <a:t>Shuaibu</a:t>
            </a:r>
            <a:r>
              <a:rPr lang="en-ID" dirty="0"/>
              <a:t>, 2015), </a:t>
            </a:r>
          </a:p>
          <a:p>
            <a:r>
              <a:rPr lang="en-ID" dirty="0"/>
              <a:t>fluid dynamic model(</a:t>
            </a:r>
            <a:r>
              <a:rPr lang="en-ID" dirty="0" err="1"/>
              <a:t>Narain</a:t>
            </a:r>
            <a:r>
              <a:rPr lang="en-ID" dirty="0"/>
              <a:t> et al., 2009),</a:t>
            </a:r>
          </a:p>
          <a:p>
            <a:r>
              <a:rPr lang="en-ID" dirty="0"/>
              <a:t>cellular automata (Lim &amp; Zainuddin, 2012), </a:t>
            </a:r>
          </a:p>
          <a:p>
            <a:r>
              <a:rPr lang="en-ID" dirty="0"/>
              <a:t>cognitive model(</a:t>
            </a:r>
            <a:r>
              <a:rPr lang="en-ID" dirty="0" err="1"/>
              <a:t>Mulyana</a:t>
            </a:r>
            <a:r>
              <a:rPr lang="en-ID" dirty="0"/>
              <a:t> &amp; </a:t>
            </a:r>
            <a:r>
              <a:rPr lang="en-ID" dirty="0" err="1"/>
              <a:t>Gunawan</a:t>
            </a:r>
            <a:r>
              <a:rPr lang="en-ID" dirty="0"/>
              <a:t>, 2010) and </a:t>
            </a:r>
          </a:p>
          <a:p>
            <a:r>
              <a:rPr lang="en-ID" dirty="0"/>
              <a:t>pedestrian model system(</a:t>
            </a:r>
            <a:r>
              <a:rPr lang="en-ID" dirty="0" err="1"/>
              <a:t>Haghighati</a:t>
            </a:r>
            <a:r>
              <a:rPr lang="en-ID" dirty="0"/>
              <a:t> &amp; Hassan, 2013)</a:t>
            </a:r>
          </a:p>
          <a:p>
            <a:pPr marL="0" indent="0">
              <a:buNone/>
            </a:pPr>
            <a:r>
              <a:rPr lang="en-ID" dirty="0" err="1"/>
              <a:t>Kilas</a:t>
            </a:r>
            <a:r>
              <a:rPr lang="en-ID" dirty="0"/>
              <a:t> </a:t>
            </a:r>
            <a:r>
              <a:rPr lang="en-ID" dirty="0" err="1"/>
              <a:t>beberapa</a:t>
            </a:r>
            <a:r>
              <a:rPr lang="en-ID" dirty="0"/>
              <a:t> </a:t>
            </a:r>
            <a:r>
              <a:rPr lang="en-ID" dirty="0" err="1"/>
              <a:t>studi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kim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penelitiannya</a:t>
            </a:r>
            <a:r>
              <a:rPr lang="en-ID" dirty="0"/>
              <a:t> </a:t>
            </a:r>
            <a:r>
              <a:rPr lang="en-ID" dirty="0" err="1"/>
              <a:t>mengguunakan</a:t>
            </a:r>
            <a:r>
              <a:rPr lang="en-ID" dirty="0"/>
              <a:t> basis </a:t>
            </a:r>
            <a:r>
              <a:rPr lang="en-ID" dirty="0" err="1"/>
              <a:t>kecepatan</a:t>
            </a:r>
            <a:r>
              <a:rPr lang="en-ID" dirty="0"/>
              <a:t> dan FSM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membuat</a:t>
            </a:r>
            <a:r>
              <a:rPr lang="en-ID" dirty="0"/>
              <a:t> behaviour 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kerumunan</a:t>
            </a:r>
            <a:r>
              <a:rPr lang="en-ID" dirty="0"/>
              <a:t> </a:t>
            </a:r>
            <a:r>
              <a:rPr lang="en-ID" dirty="0" err="1"/>
              <a:t>sehingga</a:t>
            </a:r>
            <a:r>
              <a:rPr lang="en-ID" dirty="0"/>
              <a:t> </a:t>
            </a:r>
            <a:r>
              <a:rPr lang="en-ID" dirty="0" err="1"/>
              <a:t>objek</a:t>
            </a:r>
            <a:r>
              <a:rPr lang="en-ID" dirty="0"/>
              <a:t> yang </a:t>
            </a:r>
            <a:r>
              <a:rPr lang="en-ID" dirty="0" err="1"/>
              <a:t>berinteraksi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mengantisipasi</a:t>
            </a:r>
            <a:r>
              <a:rPr lang="en-ID" dirty="0"/>
              <a:t> </a:t>
            </a:r>
            <a:r>
              <a:rPr lang="en-ID" dirty="0" err="1"/>
              <a:t>tabrakan</a:t>
            </a:r>
            <a:r>
              <a:rPr lang="en-ID" dirty="0"/>
              <a:t> dan </a:t>
            </a:r>
            <a:r>
              <a:rPr lang="en-ID" dirty="0" err="1"/>
              <a:t>menghindarinya</a:t>
            </a:r>
            <a:r>
              <a:rPr lang="en-ID" dirty="0"/>
              <a:t> </a:t>
            </a:r>
            <a:r>
              <a:rPr lang="en-ID" dirty="0" err="1"/>
              <a:t>karena</a:t>
            </a:r>
            <a:r>
              <a:rPr lang="en-ID" dirty="0"/>
              <a:t> </a:t>
            </a:r>
            <a:r>
              <a:rPr lang="en-ID" dirty="0" err="1"/>
              <a:t>kekuatannya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diperhitungkan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basis </a:t>
            </a:r>
            <a:r>
              <a:rPr lang="en-ID" dirty="0" err="1"/>
              <a:t>kecepatan</a:t>
            </a:r>
            <a:r>
              <a:rPr lang="en-ID" dirty="0"/>
              <a:t> </a:t>
            </a:r>
            <a:r>
              <a:rPr lang="en-ID" dirty="0" err="1"/>
              <a:t>tersebut</a:t>
            </a:r>
            <a:r>
              <a:rPr lang="en-ID" dirty="0"/>
              <a:t>(Kim et al., 2014). </a:t>
            </a:r>
          </a:p>
          <a:p>
            <a:pPr marL="0" indent="0">
              <a:buNone/>
            </a:pPr>
            <a:r>
              <a:rPr lang="en-ID" dirty="0" err="1"/>
              <a:t>Studi</a:t>
            </a:r>
            <a:r>
              <a:rPr lang="en-ID" dirty="0"/>
              <a:t> </a:t>
            </a:r>
            <a:r>
              <a:rPr lang="en-ID" dirty="0" err="1"/>
              <a:t>lainnya</a:t>
            </a:r>
            <a:r>
              <a:rPr lang="en-ID" dirty="0"/>
              <a:t> </a:t>
            </a:r>
            <a:r>
              <a:rPr lang="en-ID" dirty="0" err="1"/>
              <a:t>deperkenalkan</a:t>
            </a:r>
            <a:r>
              <a:rPr lang="en-ID" dirty="0"/>
              <a:t> oleh </a:t>
            </a:r>
            <a:r>
              <a:rPr lang="en-ID" dirty="0" err="1"/>
              <a:t>Shuaibu</a:t>
            </a:r>
            <a:r>
              <a:rPr lang="en-ID" dirty="0"/>
              <a:t>,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memodelkan</a:t>
            </a:r>
            <a:r>
              <a:rPr lang="en-ID" dirty="0"/>
              <a:t> tawaf </a:t>
            </a:r>
            <a:r>
              <a:rPr lang="en-ID" dirty="0" err="1"/>
              <a:t>membentuk</a:t>
            </a:r>
            <a:r>
              <a:rPr lang="en-ID" dirty="0"/>
              <a:t> </a:t>
            </a:r>
            <a:r>
              <a:rPr lang="en-ID" dirty="0" err="1"/>
              <a:t>jalur</a:t>
            </a:r>
            <a:r>
              <a:rPr lang="en-ID" dirty="0"/>
              <a:t> spiral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simulasi</a:t>
            </a:r>
            <a:r>
              <a:rPr lang="en-ID" dirty="0"/>
              <a:t> </a:t>
            </a:r>
            <a:r>
              <a:rPr lang="en-ID" dirty="0" err="1"/>
              <a:t>dicrete</a:t>
            </a:r>
            <a:r>
              <a:rPr lang="en-ID" dirty="0"/>
              <a:t>-event 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antri</a:t>
            </a:r>
            <a:r>
              <a:rPr lang="en-ID" dirty="0"/>
              <a:t>(</a:t>
            </a:r>
            <a:r>
              <a:rPr lang="en-ID" dirty="0" err="1"/>
              <a:t>Shuaibu</a:t>
            </a:r>
            <a:r>
              <a:rPr lang="en-ID" dirty="0"/>
              <a:t>, 2015).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dikatakan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sebagai</a:t>
            </a:r>
            <a:r>
              <a:rPr lang="en-ID" dirty="0"/>
              <a:t> model </a:t>
            </a:r>
            <a:r>
              <a:rPr lang="en-ID" dirty="0" err="1"/>
              <a:t>algoritmanya</a:t>
            </a:r>
            <a:r>
              <a:rPr lang="en-ID" dirty="0"/>
              <a:t>. </a:t>
            </a:r>
          </a:p>
          <a:p>
            <a:pPr marL="0" indent="0">
              <a:buNone/>
            </a:pP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riset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penulis</a:t>
            </a:r>
            <a:r>
              <a:rPr lang="en-ID" dirty="0"/>
              <a:t> </a:t>
            </a:r>
            <a:r>
              <a:rPr lang="en-ID" dirty="0" err="1"/>
              <a:t>cenderung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basis agent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memodelkan</a:t>
            </a:r>
            <a:r>
              <a:rPr lang="en-ID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616883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A2D06-1E23-4417-9274-35E2AEE99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09D13-3052-4F74-9263-4CE64B2D6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D" dirty="0"/>
              <a:t>intelligent agent.</a:t>
            </a:r>
          </a:p>
          <a:p>
            <a:r>
              <a:rPr lang="en-ID" dirty="0" err="1"/>
              <a:t>Narain</a:t>
            </a:r>
            <a:r>
              <a:rPr lang="en-ID" dirty="0"/>
              <a:t>, Rahul, </a:t>
            </a:r>
            <a:r>
              <a:rPr lang="en-ID" dirty="0" err="1"/>
              <a:t>Golas</a:t>
            </a:r>
            <a:r>
              <a:rPr lang="en-ID" dirty="0"/>
              <a:t>, Abhinav, Curtis, Sean, &amp; Lin, Ming. 2009. Aggregate Dynamics for Dense Crowd Simulation. ACM Trans. Graph., 28(12).</a:t>
            </a:r>
          </a:p>
          <a:p>
            <a:r>
              <a:rPr lang="en-ID" dirty="0"/>
              <a:t>24</a:t>
            </a:r>
          </a:p>
          <a:p>
            <a:r>
              <a:rPr lang="en-ID" dirty="0"/>
              <a:t>Nasir, </a:t>
            </a:r>
            <a:r>
              <a:rPr lang="en-ID" dirty="0" err="1"/>
              <a:t>Fawwaz</a:t>
            </a:r>
            <a:r>
              <a:rPr lang="en-ID" dirty="0"/>
              <a:t> </a:t>
            </a:r>
            <a:r>
              <a:rPr lang="en-ID" dirty="0" err="1"/>
              <a:t>Mohd</a:t>
            </a:r>
            <a:r>
              <a:rPr lang="en-ID" dirty="0"/>
              <a:t>, &amp; </a:t>
            </a:r>
            <a:r>
              <a:rPr lang="en-ID" dirty="0" err="1"/>
              <a:t>Sunar</a:t>
            </a:r>
            <a:r>
              <a:rPr lang="en-ID" dirty="0"/>
              <a:t>, </a:t>
            </a:r>
            <a:r>
              <a:rPr lang="en-ID" dirty="0" err="1"/>
              <a:t>Mohd</a:t>
            </a:r>
            <a:r>
              <a:rPr lang="en-ID" dirty="0"/>
              <a:t> </a:t>
            </a:r>
            <a:r>
              <a:rPr lang="en-ID" dirty="0" err="1"/>
              <a:t>Shahrizal</a:t>
            </a:r>
            <a:r>
              <a:rPr lang="en-ID" dirty="0"/>
              <a:t>. 2016. Simulating large group</a:t>
            </a:r>
          </a:p>
          <a:p>
            <a:r>
              <a:rPr lang="en-ID" dirty="0"/>
              <a:t>behaviour in tawaf crowd. Pages 42–46 of: 2016 Asia Pacific Conference on</a:t>
            </a:r>
          </a:p>
          <a:p>
            <a:r>
              <a:rPr lang="en-ID" dirty="0"/>
              <a:t>Multimedia and Broadcasting (</a:t>
            </a:r>
            <a:r>
              <a:rPr lang="en-ID" dirty="0" err="1"/>
              <a:t>APMediaCast</a:t>
            </a:r>
            <a:r>
              <a:rPr lang="en-ID" dirty="0"/>
              <a:t>).</a:t>
            </a:r>
          </a:p>
          <a:p>
            <a:r>
              <a:rPr lang="en-ID" dirty="0"/>
              <a:t>Reynolds, Craig W. 1987. Flocks, Herds, and Schools: A Distributed </a:t>
            </a:r>
            <a:r>
              <a:rPr lang="en-ID" dirty="0" err="1"/>
              <a:t>Behavioral</a:t>
            </a:r>
            <a:endParaRPr lang="en-ID" dirty="0"/>
          </a:p>
          <a:p>
            <a:r>
              <a:rPr lang="en-ID" dirty="0"/>
              <a:t>Model. In: (ACM SIGGRAPH Computer Graphics. ACM.</a:t>
            </a: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7825080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E6CD0-B722-49D3-AB47-2A177175A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2A3D7-59C5-469F-B10D-175D004A8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D" dirty="0" err="1"/>
              <a:t>Saiwaki</a:t>
            </a:r>
            <a:r>
              <a:rPr lang="en-ID" dirty="0"/>
              <a:t>, N., Komatsu, T., Yoshida, T., &amp; Nishida, S. 1997. Automatic generation of moving crowd using chaos model. Pages 3715–3721 vol.4 of: 1997 IEEE International Conference on Systems, Man, and Cybernetics. Computational</a:t>
            </a:r>
          </a:p>
          <a:p>
            <a:r>
              <a:rPr lang="en-ID" dirty="0"/>
              <a:t>Cybernetics and Simulation, vol. 4.</a:t>
            </a:r>
          </a:p>
          <a:p>
            <a:r>
              <a:rPr lang="en-ID" dirty="0" err="1"/>
              <a:t>Shuaibu</a:t>
            </a:r>
            <a:r>
              <a:rPr lang="en-ID" dirty="0"/>
              <a:t>, Aliyu. 2015. Simulation of Crowd Movement in Spiral Pattern during</a:t>
            </a:r>
          </a:p>
          <a:p>
            <a:r>
              <a:rPr lang="en-ID" dirty="0"/>
              <a:t>Tawaf, in Makkah, Saudi Arabia. Modern Applied Science, 9(09), 192.</a:t>
            </a:r>
          </a:p>
          <a:p>
            <a:r>
              <a:rPr lang="en-ID" dirty="0"/>
              <a:t>Zainuddin, </a:t>
            </a:r>
            <a:r>
              <a:rPr lang="en-ID" dirty="0" err="1"/>
              <a:t>Zarita</a:t>
            </a:r>
            <a:r>
              <a:rPr lang="en-ID" dirty="0"/>
              <a:t>, </a:t>
            </a:r>
            <a:r>
              <a:rPr lang="en-ID" dirty="0" err="1"/>
              <a:t>Thinakaran</a:t>
            </a:r>
            <a:r>
              <a:rPr lang="en-ID" dirty="0"/>
              <a:t>, </a:t>
            </a:r>
            <a:r>
              <a:rPr lang="en-ID" dirty="0" err="1"/>
              <a:t>Kumatha</a:t>
            </a:r>
            <a:r>
              <a:rPr lang="en-ID" dirty="0"/>
              <a:t>, &amp; Abu-</a:t>
            </a:r>
            <a:r>
              <a:rPr lang="en-ID" dirty="0" err="1"/>
              <a:t>Sulyman</a:t>
            </a:r>
            <a:r>
              <a:rPr lang="en-ID" dirty="0"/>
              <a:t>, </a:t>
            </a:r>
            <a:r>
              <a:rPr lang="en-ID" dirty="0" err="1"/>
              <a:t>Ibtesam</a:t>
            </a:r>
            <a:r>
              <a:rPr lang="en-ID" dirty="0"/>
              <a:t>. 2009. Simulating the Circumambulation of the </a:t>
            </a:r>
            <a:r>
              <a:rPr lang="en-ID" dirty="0" err="1"/>
              <a:t>Ka’aba</a:t>
            </a:r>
            <a:r>
              <a:rPr lang="en-ID" dirty="0"/>
              <a:t> using </a:t>
            </a:r>
            <a:r>
              <a:rPr lang="en-ID" dirty="0" err="1"/>
              <a:t>SimWalk</a:t>
            </a:r>
            <a:r>
              <a:rPr lang="en-ID" dirty="0"/>
              <a:t>. European Journal of</a:t>
            </a:r>
          </a:p>
          <a:p>
            <a:r>
              <a:rPr lang="en-ID" dirty="0"/>
              <a:t>Scientific Research ISSN, 38(12), 1450–216.</a:t>
            </a: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7817915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75308-AEEA-4C87-8C63-4B40AB0F2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Koefisien</a:t>
            </a:r>
            <a:r>
              <a:rPr lang="en-ID" dirty="0"/>
              <a:t> quickness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45D51-2483-4823-B880-F47F236FE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 err="1"/>
              <a:t>Koefisien</a:t>
            </a:r>
            <a:r>
              <a:rPr lang="en-ID" dirty="0"/>
              <a:t> quickness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distribusi</a:t>
            </a:r>
            <a:r>
              <a:rPr lang="en-ID" dirty="0"/>
              <a:t> gaussian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fungsi</a:t>
            </a:r>
            <a:endParaRPr lang="en-ID" dirty="0"/>
          </a:p>
          <a:p>
            <a:endParaRPr lang="en-ID" dirty="0"/>
          </a:p>
          <a:p>
            <a:endParaRPr lang="en-ID" dirty="0"/>
          </a:p>
          <a:p>
            <a:endParaRPr lang="en-ID" dirty="0"/>
          </a:p>
          <a:p>
            <a:r>
              <a:rPr lang="en-ID" dirty="0"/>
              <a:t>Parameter yang </a:t>
            </a:r>
            <a:r>
              <a:rPr lang="en-ID" dirty="0" err="1"/>
              <a:t>dibutuhkan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mean dan </a:t>
            </a:r>
            <a:r>
              <a:rPr lang="en-ID" dirty="0" err="1"/>
              <a:t>stdev</a:t>
            </a:r>
            <a:r>
              <a:rPr lang="en-ID" dirty="0"/>
              <a:t> yang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program </a:t>
            </a:r>
            <a:r>
              <a:rPr lang="en-ID" dirty="0" err="1"/>
              <a:t>ini</a:t>
            </a:r>
            <a:r>
              <a:rPr lang="en-ID" dirty="0"/>
              <a:t> 75 dan 7.5 </a:t>
            </a:r>
            <a:r>
              <a:rPr lang="en-ID" dirty="0" err="1"/>
              <a:t>didapat</a:t>
            </a:r>
            <a:r>
              <a:rPr lang="en-ID" dirty="0"/>
              <a:t> </a:t>
            </a:r>
            <a:r>
              <a:rPr lang="en-ID" dirty="0" err="1"/>
              <a:t>melalui</a:t>
            </a:r>
            <a:r>
              <a:rPr lang="en-ID" dirty="0"/>
              <a:t> </a:t>
            </a:r>
            <a:r>
              <a:rPr lang="en-ID" dirty="0" err="1"/>
              <a:t>percobaan</a:t>
            </a:r>
            <a:r>
              <a:rPr lang="en-ID" dirty="0"/>
              <a:t> </a:t>
            </a:r>
            <a:r>
              <a:rPr lang="en-ID" dirty="0" err="1"/>
              <a:t>singkat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meliat</a:t>
            </a:r>
            <a:endParaRPr lang="en-ID" dirty="0"/>
          </a:p>
          <a:p>
            <a:r>
              <a:rPr lang="en-ID" dirty="0"/>
              <a:t>Parameter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mempengaruhi</a:t>
            </a:r>
            <a:r>
              <a:rPr lang="en-ID" dirty="0"/>
              <a:t> </a:t>
            </a:r>
            <a:r>
              <a:rPr lang="en-ID" dirty="0" err="1"/>
              <a:t>perubahan</a:t>
            </a:r>
            <a:r>
              <a:rPr lang="en-ID" dirty="0"/>
              <a:t> </a:t>
            </a:r>
            <a:r>
              <a:rPr lang="en-ID" dirty="0" err="1"/>
              <a:t>kecepatan</a:t>
            </a:r>
            <a:r>
              <a:rPr lang="en-ID" dirty="0"/>
              <a:t> </a:t>
            </a:r>
          </a:p>
          <a:p>
            <a:endParaRPr lang="en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3E0524-6FC8-4DFD-84D8-342D7C26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9289" y="2298700"/>
            <a:ext cx="5113421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5501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43182-50A7-4339-8560-A6C8AAD32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Koefisien</a:t>
            </a:r>
            <a:r>
              <a:rPr lang="en-ID" dirty="0"/>
              <a:t> introversion dan </a:t>
            </a:r>
            <a:r>
              <a:rPr lang="en-ID" dirty="0" err="1"/>
              <a:t>rasis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A036F-BFEF-4661-8238-A513B87D82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D" dirty="0"/>
          </a:p>
          <a:p>
            <a:r>
              <a:rPr lang="en-ID" dirty="0"/>
              <a:t>Sama </a:t>
            </a:r>
            <a:r>
              <a:rPr lang="en-ID" dirty="0" err="1"/>
              <a:t>hal</a:t>
            </a:r>
            <a:r>
              <a:rPr lang="en-ID" dirty="0"/>
              <a:t> </a:t>
            </a:r>
            <a:r>
              <a:rPr lang="en-ID" dirty="0" err="1"/>
              <a:t>nya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koefisien</a:t>
            </a:r>
            <a:r>
              <a:rPr lang="en-ID" dirty="0"/>
              <a:t> quickness, parameter yang </a:t>
            </a:r>
            <a:r>
              <a:rPr lang="en-ID" dirty="0" err="1"/>
              <a:t>dibutuhkan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mean dan </a:t>
            </a:r>
            <a:r>
              <a:rPr lang="en-ID" dirty="0" err="1"/>
              <a:t>stdev</a:t>
            </a:r>
            <a:r>
              <a:rPr lang="en-ID" dirty="0"/>
              <a:t> yang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program </a:t>
            </a:r>
            <a:r>
              <a:rPr lang="en-ID" dirty="0" err="1"/>
              <a:t>ini</a:t>
            </a:r>
            <a:r>
              <a:rPr lang="en-ID" dirty="0"/>
              <a:t> 50 dan 9.</a:t>
            </a: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94360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745FD-76F3-467D-A652-25FB70412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4FD90B-6F1F-4000-806C-7074FF706D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D" dirty="0" err="1"/>
              <a:t>Kedua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tentang</a:t>
            </a:r>
            <a:r>
              <a:rPr lang="en-ID" dirty="0"/>
              <a:t> model </a:t>
            </a:r>
            <a:r>
              <a:rPr lang="en-ID" dirty="0" err="1"/>
              <a:t>teknik</a:t>
            </a:r>
            <a:r>
              <a:rPr lang="en-ID" dirty="0"/>
              <a:t> </a:t>
            </a:r>
            <a:r>
              <a:rPr lang="en-ID" dirty="0" err="1"/>
              <a:t>numerik</a:t>
            </a:r>
            <a:r>
              <a:rPr lang="en-ID" dirty="0"/>
              <a:t>, model </a:t>
            </a:r>
            <a:r>
              <a:rPr lang="en-ID" dirty="0" err="1"/>
              <a:t>numerik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bagian</a:t>
            </a:r>
            <a:r>
              <a:rPr lang="en-ID" dirty="0"/>
              <a:t> yang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menghitung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pergerakan</a:t>
            </a:r>
            <a:r>
              <a:rPr lang="en-ID" dirty="0"/>
              <a:t> </a:t>
            </a:r>
            <a:r>
              <a:rPr lang="en-ID" dirty="0" err="1"/>
              <a:t>kerumunan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. Dimana </a:t>
            </a:r>
            <a:r>
              <a:rPr lang="en-ID" dirty="0" err="1"/>
              <a:t>hal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sebagai</a:t>
            </a:r>
            <a:r>
              <a:rPr lang="en-ID" dirty="0"/>
              <a:t> </a:t>
            </a:r>
            <a:r>
              <a:rPr lang="en-ID" dirty="0" err="1"/>
              <a:t>fondasi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model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variabel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model visual. </a:t>
            </a:r>
          </a:p>
          <a:p>
            <a:pPr marL="0" indent="0">
              <a:buNone/>
            </a:pPr>
            <a:r>
              <a:rPr lang="en-ID" dirty="0"/>
              <a:t>Basis </a:t>
            </a:r>
            <a:r>
              <a:rPr lang="en-ID" dirty="0" err="1"/>
              <a:t>riset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teknik</a:t>
            </a:r>
            <a:r>
              <a:rPr lang="en-ID" dirty="0"/>
              <a:t> </a:t>
            </a:r>
            <a:r>
              <a:rPr lang="en-ID" dirty="0" err="1"/>
              <a:t>numerik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diantaranya</a:t>
            </a:r>
            <a:r>
              <a:rPr lang="en-ID" dirty="0"/>
              <a:t> </a:t>
            </a:r>
          </a:p>
          <a:p>
            <a:r>
              <a:rPr lang="en-ID" dirty="0"/>
              <a:t>Finite state machine(Curtis et al., 2011)(</a:t>
            </a:r>
            <a:r>
              <a:rPr lang="en-ID" dirty="0" err="1"/>
              <a:t>Bicho</a:t>
            </a:r>
            <a:r>
              <a:rPr lang="en-ID" dirty="0"/>
              <a:t> et al., 2012), </a:t>
            </a:r>
          </a:p>
          <a:p>
            <a:r>
              <a:rPr lang="en-ID" dirty="0"/>
              <a:t>Reciprocal Collision Avoidance, </a:t>
            </a:r>
          </a:p>
          <a:p>
            <a:r>
              <a:rPr lang="en-ID" dirty="0"/>
              <a:t>velocity based model(Kim et al., 2014), </a:t>
            </a:r>
          </a:p>
          <a:p>
            <a:r>
              <a:rPr lang="en-ID" dirty="0"/>
              <a:t>Ruled Based Model, </a:t>
            </a:r>
          </a:p>
          <a:p>
            <a:r>
              <a:rPr lang="en-ID" dirty="0" err="1"/>
              <a:t>Metode</a:t>
            </a:r>
            <a:r>
              <a:rPr lang="en-ID" dirty="0"/>
              <a:t> Euler dan </a:t>
            </a:r>
            <a:r>
              <a:rPr lang="en-ID" dirty="0" err="1"/>
              <a:t>Langrangian</a:t>
            </a:r>
            <a:r>
              <a:rPr lang="en-ID" dirty="0"/>
              <a:t>(</a:t>
            </a:r>
            <a:r>
              <a:rPr lang="en-ID" dirty="0" err="1"/>
              <a:t>Narain</a:t>
            </a:r>
            <a:r>
              <a:rPr lang="en-ID" dirty="0"/>
              <a:t> et al., 2009), </a:t>
            </a:r>
          </a:p>
          <a:p>
            <a:r>
              <a:rPr lang="en-ID" dirty="0"/>
              <a:t>Discrete-event model.</a:t>
            </a:r>
          </a:p>
          <a:p>
            <a:pPr marL="0" indent="0">
              <a:buNone/>
            </a:pPr>
            <a:r>
              <a:rPr lang="en-ID" dirty="0" err="1"/>
              <a:t>Penulis</a:t>
            </a:r>
            <a:r>
              <a:rPr lang="en-ID" dirty="0"/>
              <a:t> </a:t>
            </a:r>
            <a:r>
              <a:rPr lang="en-ID" dirty="0" err="1"/>
              <a:t>cenderung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euler</a:t>
            </a:r>
            <a:r>
              <a:rPr lang="en-ID" dirty="0"/>
              <a:t> dan </a:t>
            </a:r>
            <a:r>
              <a:rPr lang="en-ID" dirty="0" err="1"/>
              <a:t>runge-kutta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memodelkan</a:t>
            </a:r>
            <a:r>
              <a:rPr lang="en-ID" dirty="0"/>
              <a:t> </a:t>
            </a:r>
            <a:r>
              <a:rPr lang="en-ID" dirty="0" err="1"/>
              <a:t>sebagai</a:t>
            </a:r>
            <a:r>
              <a:rPr lang="en-ID" dirty="0"/>
              <a:t> basis </a:t>
            </a:r>
            <a:r>
              <a:rPr lang="en-ID" dirty="0" err="1"/>
              <a:t>perhitungan</a:t>
            </a:r>
            <a:r>
              <a:rPr lang="en-ID" dirty="0"/>
              <a:t> </a:t>
            </a:r>
            <a:r>
              <a:rPr lang="en-ID" dirty="0" err="1"/>
              <a:t>fisika</a:t>
            </a:r>
            <a:r>
              <a:rPr lang="en-ID" dirty="0"/>
              <a:t> </a:t>
            </a:r>
            <a:r>
              <a:rPr lang="en-ID" dirty="0" err="1"/>
              <a:t>interaksinya</a:t>
            </a:r>
            <a:r>
              <a:rPr lang="en-ID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895413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C2E71-FC82-4E48-8DC1-BD2734444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Tujuan</a:t>
            </a:r>
            <a:r>
              <a:rPr lang="en-ID" dirty="0"/>
              <a:t> </a:t>
            </a:r>
            <a:r>
              <a:rPr lang="en-ID" dirty="0" err="1"/>
              <a:t>Penelitian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9883-C095-4F1B-98C7-1A39DDA13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D" dirty="0" err="1"/>
              <a:t>Tujuan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penelitian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membuat</a:t>
            </a:r>
            <a:r>
              <a:rPr lang="en-ID" dirty="0"/>
              <a:t> </a:t>
            </a:r>
            <a:r>
              <a:rPr lang="en-ID" dirty="0" err="1"/>
              <a:t>sebuah</a:t>
            </a:r>
            <a:r>
              <a:rPr lang="en-ID" dirty="0"/>
              <a:t> model tawaf </a:t>
            </a:r>
            <a:r>
              <a:rPr lang="en-ID" dirty="0" err="1"/>
              <a:t>mekanisme</a:t>
            </a:r>
            <a:r>
              <a:rPr lang="en-ID" dirty="0"/>
              <a:t> minimal. Dan </a:t>
            </a:r>
            <a:r>
              <a:rPr lang="en-ID" dirty="0" err="1"/>
              <a:t>menganalisis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yang </a:t>
            </a:r>
            <a:r>
              <a:rPr lang="en-ID" dirty="0" err="1"/>
              <a:t>diterapkan</a:t>
            </a:r>
            <a:r>
              <a:rPr lang="en-ID" dirty="0"/>
              <a:t> agar </a:t>
            </a:r>
            <a:r>
              <a:rPr lang="en-ID" dirty="0" err="1"/>
              <a:t>simulasi</a:t>
            </a:r>
            <a:r>
              <a:rPr lang="en-ID" dirty="0"/>
              <a:t> </a:t>
            </a:r>
            <a:r>
              <a:rPr lang="en-ID" dirty="0" err="1"/>
              <a:t>stabil</a:t>
            </a:r>
            <a:r>
              <a:rPr lang="en-ID" dirty="0"/>
              <a:t> </a:t>
            </a:r>
            <a:r>
              <a:rPr lang="en-ID" dirty="0" err="1"/>
              <a:t>antara</a:t>
            </a:r>
            <a:r>
              <a:rPr lang="en-ID" dirty="0"/>
              <a:t> </a:t>
            </a:r>
            <a:r>
              <a:rPr lang="en-ID" dirty="0" err="1"/>
              <a:t>kelompok</a:t>
            </a:r>
            <a:r>
              <a:rPr lang="en-ID" dirty="0"/>
              <a:t> tawaf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mencapai</a:t>
            </a:r>
            <a:r>
              <a:rPr lang="en-ID" dirty="0"/>
              <a:t> </a:t>
            </a:r>
            <a:r>
              <a:rPr lang="en-ID" dirty="0" err="1"/>
              <a:t>hajar</a:t>
            </a:r>
            <a:r>
              <a:rPr lang="en-ID" dirty="0"/>
              <a:t> </a:t>
            </a:r>
            <a:r>
              <a:rPr lang="en-ID" dirty="0" err="1"/>
              <a:t>aswad</a:t>
            </a:r>
            <a:r>
              <a:rPr lang="en-ID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849146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14381-9F56-4C87-BC5C-43B017244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Rumusan</a:t>
            </a:r>
            <a:r>
              <a:rPr lang="en-ID" dirty="0"/>
              <a:t> </a:t>
            </a:r>
            <a:r>
              <a:rPr lang="en-ID" dirty="0" err="1"/>
              <a:t>Masalah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60B88-D64E-46CC-92C8-C71787C1E0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AutoNum type="arabicPeriod"/>
            </a:pPr>
            <a:r>
              <a:rPr lang="en-ID" dirty="0" err="1"/>
              <a:t>Bagaimana</a:t>
            </a:r>
            <a:r>
              <a:rPr lang="en-ID" dirty="0"/>
              <a:t> proses </a:t>
            </a:r>
            <a:r>
              <a:rPr lang="en-ID" dirty="0" err="1"/>
              <a:t>simulasi</a:t>
            </a:r>
            <a:r>
              <a:rPr lang="en-ID" dirty="0"/>
              <a:t> tawaf </a:t>
            </a:r>
            <a:r>
              <a:rPr lang="en-ID" dirty="0" err="1"/>
              <a:t>bebentuk</a:t>
            </a:r>
            <a:r>
              <a:rPr lang="en-ID" dirty="0"/>
              <a:t>. </a:t>
            </a:r>
          </a:p>
          <a:p>
            <a:pPr marL="514350" indent="-514350">
              <a:buAutoNum type="arabicPeriod"/>
            </a:pPr>
            <a:r>
              <a:rPr lang="en-ID" dirty="0" err="1"/>
              <a:t>Bagaimana</a:t>
            </a:r>
            <a:r>
              <a:rPr lang="en-ID" dirty="0"/>
              <a:t> proses group </a:t>
            </a:r>
            <a:r>
              <a:rPr lang="en-ID" dirty="0" err="1"/>
              <a:t>terbentuk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tawaf</a:t>
            </a:r>
          </a:p>
          <a:p>
            <a:pPr marL="514350" indent="-514350">
              <a:buAutoNum type="arabicPeriod"/>
            </a:pPr>
            <a:r>
              <a:rPr lang="en-ID" dirty="0" err="1"/>
              <a:t>Bagaimana</a:t>
            </a:r>
            <a:r>
              <a:rPr lang="en-ID" dirty="0"/>
              <a:t> </a:t>
            </a:r>
            <a:r>
              <a:rPr lang="en-ID" dirty="0" err="1"/>
              <a:t>penyederhanaan</a:t>
            </a:r>
            <a:r>
              <a:rPr lang="en-ID" dirty="0"/>
              <a:t> </a:t>
            </a:r>
            <a:r>
              <a:rPr lang="en-ID" dirty="0" err="1"/>
              <a:t>ruang</a:t>
            </a:r>
            <a:r>
              <a:rPr lang="en-ID" dirty="0"/>
              <a:t> dan </a:t>
            </a:r>
            <a:r>
              <a:rPr lang="en-ID" dirty="0" err="1"/>
              <a:t>pembatasan</a:t>
            </a:r>
            <a:r>
              <a:rPr lang="en-ID" dirty="0"/>
              <a:t> </a:t>
            </a:r>
            <a:r>
              <a:rPr lang="en-ID" dirty="0" err="1"/>
              <a:t>individu</a:t>
            </a:r>
            <a:endParaRPr lang="en-ID" dirty="0"/>
          </a:p>
          <a:p>
            <a:pPr marL="514350" indent="-514350">
              <a:buAutoNum type="arabicPeriod"/>
            </a:pPr>
            <a:r>
              <a:rPr lang="en-ID" dirty="0"/>
              <a:t>Ruang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melakukan</a:t>
            </a:r>
            <a:r>
              <a:rPr lang="en-ID" dirty="0"/>
              <a:t> tawaf </a:t>
            </a:r>
            <a:r>
              <a:rPr lang="en-ID" dirty="0" err="1"/>
              <a:t>disederhanakan</a:t>
            </a:r>
            <a:r>
              <a:rPr lang="en-ID" dirty="0"/>
              <a:t> </a:t>
            </a:r>
            <a:r>
              <a:rPr lang="en-ID" dirty="0" err="1"/>
              <a:t>pembatasan</a:t>
            </a:r>
            <a:r>
              <a:rPr lang="en-ID" dirty="0"/>
              <a:t> </a:t>
            </a:r>
            <a:r>
              <a:rPr lang="en-ID" dirty="0" err="1"/>
              <a:t>individu</a:t>
            </a:r>
            <a:r>
              <a:rPr lang="en-ID" dirty="0"/>
              <a:t> agar </a:t>
            </a:r>
            <a:r>
              <a:rPr lang="en-ID" dirty="0" err="1"/>
              <a:t>menjaga</a:t>
            </a:r>
            <a:r>
              <a:rPr lang="en-ID" dirty="0"/>
              <a:t> </a:t>
            </a:r>
            <a:r>
              <a:rPr lang="en-ID" dirty="0" err="1"/>
              <a:t>kestabilan</a:t>
            </a:r>
            <a:r>
              <a:rPr lang="en-ID" dirty="0"/>
              <a:t> </a:t>
            </a:r>
            <a:r>
              <a:rPr lang="en-ID" dirty="0" err="1"/>
              <a:t>simulasi</a:t>
            </a:r>
            <a:endParaRPr lang="en-ID" dirty="0"/>
          </a:p>
          <a:p>
            <a:pPr marL="514350" indent="-514350">
              <a:buAutoNum type="arabicPeriod"/>
            </a:pPr>
            <a:r>
              <a:rPr lang="en-ID" dirty="0" err="1"/>
              <a:t>Bagaimana</a:t>
            </a:r>
            <a:r>
              <a:rPr lang="en-ID" dirty="0"/>
              <a:t> tawaf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berkelompok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terbentuk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tujuan</a:t>
            </a:r>
            <a:r>
              <a:rPr lang="en-ID" dirty="0"/>
              <a:t> </a:t>
            </a:r>
            <a:r>
              <a:rPr lang="en-ID" dirty="0" err="1"/>
              <a:t>mencapai</a:t>
            </a:r>
            <a:r>
              <a:rPr lang="en-ID" dirty="0"/>
              <a:t> </a:t>
            </a:r>
            <a:r>
              <a:rPr lang="en-ID" dirty="0" err="1"/>
              <a:t>hajar</a:t>
            </a:r>
            <a:r>
              <a:rPr lang="en-ID" dirty="0"/>
              <a:t> </a:t>
            </a:r>
            <a:r>
              <a:rPr lang="en-ID" dirty="0" err="1"/>
              <a:t>aswad</a:t>
            </a:r>
            <a:r>
              <a:rPr lang="en-ID" dirty="0"/>
              <a:t> </a:t>
            </a:r>
          </a:p>
          <a:p>
            <a:pPr marL="514350" indent="-514350">
              <a:buAutoNum type="arabicPeriod"/>
            </a:pPr>
            <a:r>
              <a:rPr lang="en-ID" dirty="0" err="1"/>
              <a:t>Bagaimana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</a:t>
            </a:r>
            <a:r>
              <a:rPr lang="en-ID" dirty="0" err="1"/>
              <a:t>antar</a:t>
            </a:r>
            <a:r>
              <a:rPr lang="en-ID" dirty="0"/>
              <a:t> </a:t>
            </a:r>
            <a:r>
              <a:rPr lang="en-ID" dirty="0" err="1"/>
              <a:t>kelompok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stabil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kelompok</a:t>
            </a:r>
            <a:r>
              <a:rPr lang="en-ID" dirty="0"/>
              <a:t> lain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mencapai</a:t>
            </a:r>
            <a:r>
              <a:rPr lang="en-ID" dirty="0"/>
              <a:t> </a:t>
            </a:r>
            <a:r>
              <a:rPr lang="en-ID" dirty="0" err="1"/>
              <a:t>hajar</a:t>
            </a:r>
            <a:r>
              <a:rPr lang="en-ID" dirty="0"/>
              <a:t> </a:t>
            </a:r>
            <a:r>
              <a:rPr lang="en-ID" dirty="0" err="1"/>
              <a:t>aswad</a:t>
            </a:r>
            <a:r>
              <a:rPr lang="en-ID" dirty="0"/>
              <a:t> </a:t>
            </a:r>
          </a:p>
          <a:p>
            <a:pPr marL="514350" indent="-514350">
              <a:buAutoNum type="arabicPeriod"/>
            </a:pPr>
            <a:r>
              <a:rPr lang="en-ID" dirty="0" err="1"/>
              <a:t>Bagaimana</a:t>
            </a:r>
            <a:r>
              <a:rPr lang="en-ID" dirty="0"/>
              <a:t> variable yang </a:t>
            </a:r>
            <a:r>
              <a:rPr lang="en-ID" dirty="0" err="1"/>
              <a:t>sudah</a:t>
            </a:r>
            <a:r>
              <a:rPr lang="en-ID" dirty="0"/>
              <a:t> </a:t>
            </a:r>
            <a:r>
              <a:rPr lang="en-ID" dirty="0" err="1"/>
              <a:t>ditambahkan</a:t>
            </a:r>
            <a:r>
              <a:rPr lang="en-ID" dirty="0"/>
              <a:t> </a:t>
            </a:r>
            <a:r>
              <a:rPr lang="en-ID" dirty="0" err="1"/>
              <a:t>mempengaruhi</a:t>
            </a:r>
            <a:r>
              <a:rPr lang="en-ID" dirty="0"/>
              <a:t> </a:t>
            </a:r>
            <a:r>
              <a:rPr lang="en-ID" dirty="0" err="1"/>
              <a:t>simulasi</a:t>
            </a:r>
            <a:r>
              <a:rPr lang="en-ID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43641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87386-BCC9-4BC0-AAF8-3361B82DF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Batasan </a:t>
            </a:r>
            <a:r>
              <a:rPr lang="en-ID" dirty="0" err="1"/>
              <a:t>Masalah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4285FD-AB7F-4931-A582-6CFD75350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/>
              <a:t>1. </a:t>
            </a:r>
            <a:r>
              <a:rPr lang="en-ID" dirty="0" err="1"/>
              <a:t>Semua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</a:t>
            </a:r>
            <a:r>
              <a:rPr lang="en-ID" dirty="0" err="1"/>
              <a:t>dianggap</a:t>
            </a:r>
            <a:r>
              <a:rPr lang="en-ID" dirty="0"/>
              <a:t> </a:t>
            </a:r>
            <a:r>
              <a:rPr lang="en-ID" dirty="0" err="1"/>
              <a:t>sama</a:t>
            </a:r>
            <a:r>
              <a:rPr lang="en-ID" dirty="0"/>
              <a:t> dan </a:t>
            </a:r>
            <a:r>
              <a:rPr lang="en-ID" dirty="0" err="1"/>
              <a:t>mengikuti</a:t>
            </a:r>
            <a:r>
              <a:rPr lang="en-ID" dirty="0"/>
              <a:t> </a:t>
            </a:r>
            <a:r>
              <a:rPr lang="en-ID" dirty="0" err="1"/>
              <a:t>aturan</a:t>
            </a:r>
            <a:r>
              <a:rPr lang="en-ID" dirty="0"/>
              <a:t> yang </a:t>
            </a:r>
            <a:r>
              <a:rPr lang="en-ID" dirty="0" err="1"/>
              <a:t>sama</a:t>
            </a:r>
            <a:r>
              <a:rPr lang="en-ID" dirty="0"/>
              <a:t>. </a:t>
            </a:r>
          </a:p>
          <a:p>
            <a:r>
              <a:rPr lang="en-ID" dirty="0"/>
              <a:t>2. </a:t>
            </a:r>
            <a:r>
              <a:rPr lang="en-ID" dirty="0" err="1"/>
              <a:t>Berbentuk</a:t>
            </a:r>
            <a:r>
              <a:rPr lang="en-ID" dirty="0"/>
              <a:t> 2 </a:t>
            </a:r>
            <a:r>
              <a:rPr lang="en-ID" dirty="0" err="1"/>
              <a:t>dimensi</a:t>
            </a:r>
            <a:r>
              <a:rPr lang="en-ID" dirty="0"/>
              <a:t>. </a:t>
            </a:r>
          </a:p>
          <a:p>
            <a:r>
              <a:rPr lang="en-ID" dirty="0"/>
              <a:t>3. </a:t>
            </a:r>
            <a:r>
              <a:rPr lang="en-ID" dirty="0" err="1"/>
              <a:t>Dibatasi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gaya</a:t>
            </a:r>
            <a:r>
              <a:rPr lang="en-ID" dirty="0"/>
              <a:t> dan </a:t>
            </a:r>
            <a:r>
              <a:rPr lang="en-ID" dirty="0" err="1"/>
              <a:t>perilaku</a:t>
            </a:r>
            <a:r>
              <a:rPr lang="en-ID" dirty="0"/>
              <a:t> yang </a:t>
            </a:r>
            <a:r>
              <a:rPr lang="en-ID" dirty="0" err="1"/>
              <a:t>telah</a:t>
            </a:r>
            <a:r>
              <a:rPr lang="en-ID" dirty="0"/>
              <a:t> </a:t>
            </a:r>
            <a:r>
              <a:rPr lang="en-ID" dirty="0" err="1"/>
              <a:t>ditentukan</a:t>
            </a:r>
            <a:r>
              <a:rPr lang="en-ID" dirty="0"/>
              <a:t>. </a:t>
            </a:r>
          </a:p>
          <a:p>
            <a:r>
              <a:rPr lang="en-ID" dirty="0"/>
              <a:t>4. </a:t>
            </a:r>
            <a:r>
              <a:rPr lang="en-ID" dirty="0" err="1"/>
              <a:t>Bentuk</a:t>
            </a:r>
            <a:r>
              <a:rPr lang="en-ID" dirty="0"/>
              <a:t> </a:t>
            </a:r>
            <a:r>
              <a:rPr lang="en-ID" dirty="0" err="1"/>
              <a:t>ruang</a:t>
            </a:r>
            <a:r>
              <a:rPr lang="en-ID" dirty="0"/>
              <a:t> </a:t>
            </a:r>
            <a:r>
              <a:rPr lang="en-ID" dirty="0" err="1"/>
              <a:t>mataf</a:t>
            </a:r>
            <a:r>
              <a:rPr lang="en-ID" dirty="0"/>
              <a:t> </a:t>
            </a:r>
            <a:r>
              <a:rPr lang="en-ID" dirty="0" err="1"/>
              <a:t>tempat</a:t>
            </a:r>
            <a:r>
              <a:rPr lang="en-ID" dirty="0"/>
              <a:t> </a:t>
            </a:r>
            <a:r>
              <a:rPr lang="en-ID" dirty="0" err="1"/>
              <a:t>partikel</a:t>
            </a:r>
            <a:r>
              <a:rPr lang="en-ID" dirty="0"/>
              <a:t> tawaf </a:t>
            </a:r>
            <a:r>
              <a:rPr lang="en-ID" dirty="0" err="1"/>
              <a:t>diserdeharnakan</a:t>
            </a:r>
            <a:r>
              <a:rPr lang="en-ID" dirty="0"/>
              <a:t> </a:t>
            </a:r>
          </a:p>
          <a:p>
            <a:r>
              <a:rPr lang="en-ID" dirty="0"/>
              <a:t>5. </a:t>
            </a:r>
            <a:r>
              <a:rPr lang="en-ID" dirty="0" err="1"/>
              <a:t>Bagaimana</a:t>
            </a:r>
            <a:r>
              <a:rPr lang="en-ID" dirty="0"/>
              <a:t> proses </a:t>
            </a:r>
            <a:r>
              <a:rPr lang="en-ID" dirty="0" err="1"/>
              <a:t>simulasi</a:t>
            </a:r>
            <a:r>
              <a:rPr lang="en-ID" dirty="0"/>
              <a:t> tawaf </a:t>
            </a:r>
            <a:r>
              <a:rPr lang="en-ID" dirty="0" err="1"/>
              <a:t>berkelompok</a:t>
            </a:r>
            <a:r>
              <a:rPr lang="en-ID" dirty="0"/>
              <a:t> </a:t>
            </a:r>
            <a:r>
              <a:rPr lang="en-ID" dirty="0" err="1"/>
              <a:t>bebentuk</a:t>
            </a:r>
            <a:r>
              <a:rPr lang="en-ID" dirty="0"/>
              <a:t>. </a:t>
            </a:r>
          </a:p>
          <a:p>
            <a:r>
              <a:rPr lang="en-ID" dirty="0"/>
              <a:t>6. </a:t>
            </a:r>
            <a:r>
              <a:rPr lang="en-ID" dirty="0" err="1"/>
              <a:t>Bagaimana</a:t>
            </a:r>
            <a:r>
              <a:rPr lang="en-ID" dirty="0"/>
              <a:t> variable yang </a:t>
            </a:r>
            <a:r>
              <a:rPr lang="en-ID" dirty="0" err="1"/>
              <a:t>sudah</a:t>
            </a:r>
            <a:r>
              <a:rPr lang="en-ID" dirty="0"/>
              <a:t> </a:t>
            </a:r>
            <a:r>
              <a:rPr lang="en-ID" dirty="0" err="1"/>
              <a:t>ditambahkan</a:t>
            </a:r>
            <a:r>
              <a:rPr lang="en-ID" dirty="0"/>
              <a:t> </a:t>
            </a:r>
            <a:r>
              <a:rPr lang="en-ID" dirty="0" err="1"/>
              <a:t>mempengaruhi</a:t>
            </a:r>
            <a:r>
              <a:rPr lang="en-ID" dirty="0"/>
              <a:t> </a:t>
            </a:r>
            <a:r>
              <a:rPr lang="en-ID" dirty="0" err="1"/>
              <a:t>simulasi</a:t>
            </a:r>
            <a:r>
              <a:rPr lang="en-ID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7667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0A252-1213-4B15-B23A-461291E9D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Metode</a:t>
            </a:r>
            <a:r>
              <a:rPr lang="en-ID" dirty="0"/>
              <a:t> </a:t>
            </a:r>
            <a:r>
              <a:rPr lang="en-ID" dirty="0" err="1"/>
              <a:t>Pengumpulan</a:t>
            </a:r>
            <a:r>
              <a:rPr lang="en-ID" dirty="0"/>
              <a:t>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AAADF-DFC9-499A-95AA-D34238670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/>
              <a:t>1. </a:t>
            </a:r>
            <a:r>
              <a:rPr lang="en-ID" dirty="0" err="1"/>
              <a:t>Studi</a:t>
            </a:r>
            <a:r>
              <a:rPr lang="en-ID" dirty="0"/>
              <a:t> </a:t>
            </a:r>
            <a:r>
              <a:rPr lang="en-ID" dirty="0" err="1"/>
              <a:t>Literatur</a:t>
            </a:r>
            <a:r>
              <a:rPr lang="en-ID" dirty="0"/>
              <a:t> </a:t>
            </a:r>
            <a:r>
              <a:rPr lang="en-ID" dirty="0" err="1"/>
              <a:t>Sebelum</a:t>
            </a:r>
            <a:r>
              <a:rPr lang="en-ID" dirty="0"/>
              <a:t> </a:t>
            </a:r>
            <a:r>
              <a:rPr lang="en-ID" dirty="0" err="1"/>
              <a:t>melakukan</a:t>
            </a:r>
            <a:r>
              <a:rPr lang="en-ID" dirty="0"/>
              <a:t> </a:t>
            </a:r>
            <a:r>
              <a:rPr lang="en-ID" dirty="0" err="1"/>
              <a:t>ekperimen</a:t>
            </a:r>
            <a:r>
              <a:rPr lang="en-ID" dirty="0"/>
              <a:t> </a:t>
            </a:r>
            <a:r>
              <a:rPr lang="en-ID" dirty="0" err="1"/>
              <a:t>terlebih</a:t>
            </a:r>
            <a:r>
              <a:rPr lang="en-ID" dirty="0"/>
              <a:t> </a:t>
            </a:r>
            <a:r>
              <a:rPr lang="en-ID" dirty="0" err="1"/>
              <a:t>dahulu</a:t>
            </a:r>
            <a:r>
              <a:rPr lang="en-ID" dirty="0"/>
              <a:t> </a:t>
            </a:r>
            <a:r>
              <a:rPr lang="en-ID" dirty="0" err="1"/>
              <a:t>dilakukan</a:t>
            </a:r>
            <a:r>
              <a:rPr lang="en-ID" dirty="0"/>
              <a:t> </a:t>
            </a:r>
            <a:r>
              <a:rPr lang="en-ID" dirty="0" err="1"/>
              <a:t>studi</a:t>
            </a:r>
            <a:r>
              <a:rPr lang="en-ID" dirty="0"/>
              <a:t> </a:t>
            </a:r>
            <a:r>
              <a:rPr lang="en-ID" dirty="0" err="1"/>
              <a:t>literatur</a:t>
            </a:r>
            <a:r>
              <a:rPr lang="en-ID" dirty="0"/>
              <a:t> yang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bersumber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berbagai</a:t>
            </a:r>
            <a:r>
              <a:rPr lang="en-ID" dirty="0"/>
              <a:t> </a:t>
            </a:r>
            <a:r>
              <a:rPr lang="en-ID" dirty="0" err="1"/>
              <a:t>buku</a:t>
            </a:r>
            <a:r>
              <a:rPr lang="en-ID" dirty="0"/>
              <a:t>, </a:t>
            </a:r>
            <a:r>
              <a:rPr lang="en-ID" dirty="0" err="1"/>
              <a:t>jurnal</a:t>
            </a:r>
            <a:r>
              <a:rPr lang="en-ID" dirty="0"/>
              <a:t> dan </a:t>
            </a:r>
            <a:r>
              <a:rPr lang="en-ID" dirty="0" err="1"/>
              <a:t>skripsi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mendapat</a:t>
            </a:r>
            <a:r>
              <a:rPr lang="en-ID" dirty="0"/>
              <a:t> </a:t>
            </a:r>
            <a:r>
              <a:rPr lang="en-ID" dirty="0" err="1"/>
              <a:t>informasi</a:t>
            </a:r>
            <a:r>
              <a:rPr lang="en-ID" dirty="0"/>
              <a:t> yang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dijadikan</a:t>
            </a:r>
            <a:r>
              <a:rPr lang="en-ID" dirty="0"/>
              <a:t> </a:t>
            </a:r>
            <a:r>
              <a:rPr lang="en-ID" dirty="0" err="1"/>
              <a:t>sebagai</a:t>
            </a:r>
            <a:r>
              <a:rPr lang="en-ID" dirty="0"/>
              <a:t> </a:t>
            </a:r>
            <a:r>
              <a:rPr lang="en-ID" dirty="0" err="1"/>
              <a:t>acuan</a:t>
            </a:r>
            <a:r>
              <a:rPr lang="en-ID" dirty="0"/>
              <a:t> </a:t>
            </a:r>
            <a:r>
              <a:rPr lang="en-ID" dirty="0" err="1"/>
              <a:t>selama</a:t>
            </a:r>
            <a:r>
              <a:rPr lang="en-ID" dirty="0"/>
              <a:t> </a:t>
            </a:r>
            <a:r>
              <a:rPr lang="en-ID" dirty="0" err="1"/>
              <a:t>penelitian</a:t>
            </a:r>
            <a:r>
              <a:rPr lang="en-ID" dirty="0"/>
              <a:t>. </a:t>
            </a:r>
          </a:p>
          <a:p>
            <a:r>
              <a:rPr lang="en-ID" dirty="0"/>
              <a:t>2. </a:t>
            </a:r>
            <a:r>
              <a:rPr lang="en-ID" dirty="0" err="1"/>
              <a:t>Metode</a:t>
            </a:r>
            <a:r>
              <a:rPr lang="en-ID" dirty="0"/>
              <a:t> </a:t>
            </a:r>
            <a:r>
              <a:rPr lang="en-ID" dirty="0" err="1"/>
              <a:t>numerik</a:t>
            </a:r>
            <a:r>
              <a:rPr lang="en-ID" dirty="0"/>
              <a:t> </a:t>
            </a:r>
            <a:r>
              <a:rPr lang="en-ID" dirty="0" err="1"/>
              <a:t>Besaran-besaran</a:t>
            </a:r>
            <a:r>
              <a:rPr lang="en-ID" dirty="0"/>
              <a:t> pada </a:t>
            </a:r>
            <a:r>
              <a:rPr lang="en-ID" dirty="0" err="1"/>
              <a:t>simulasi</a:t>
            </a:r>
            <a:r>
              <a:rPr lang="en-ID" dirty="0"/>
              <a:t>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diupdate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metode</a:t>
            </a:r>
            <a:r>
              <a:rPr lang="en-ID" dirty="0"/>
              <a:t> </a:t>
            </a:r>
            <a:r>
              <a:rPr lang="en-ID" dirty="0" err="1"/>
              <a:t>interasi</a:t>
            </a:r>
            <a:r>
              <a:rPr lang="en-ID" dirty="0"/>
              <a:t> Runge-</a:t>
            </a:r>
            <a:r>
              <a:rPr lang="en-ID" dirty="0" err="1"/>
              <a:t>Kutta</a:t>
            </a:r>
            <a:r>
              <a:rPr lang="en-ID" dirty="0"/>
              <a:t>(</a:t>
            </a:r>
            <a:r>
              <a:rPr lang="en-ID" dirty="0" err="1"/>
              <a:t>contoh</a:t>
            </a:r>
            <a:r>
              <a:rPr lang="en-ID" dirty="0"/>
              <a:t> </a:t>
            </a:r>
            <a:r>
              <a:rPr lang="en-ID" dirty="0" err="1"/>
              <a:t>saat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euler</a:t>
            </a:r>
            <a:r>
              <a:rPr lang="en-ID" dirty="0"/>
              <a:t>).</a:t>
            </a:r>
          </a:p>
          <a:p>
            <a:r>
              <a:rPr lang="en-ID" dirty="0"/>
              <a:t>3. </a:t>
            </a:r>
            <a:r>
              <a:rPr lang="en-ID" dirty="0" err="1"/>
              <a:t>Simulasi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simulasi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agent-base model </a:t>
            </a:r>
            <a:r>
              <a:rPr lang="en-ID" dirty="0" err="1"/>
              <a:t>sebagai</a:t>
            </a:r>
            <a:r>
              <a:rPr lang="en-ID" dirty="0"/>
              <a:t> variable </a:t>
            </a:r>
            <a:r>
              <a:rPr lang="en-ID" dirty="0" err="1"/>
              <a:t>individu</a:t>
            </a:r>
            <a:r>
              <a:rPr lang="en-ID" dirty="0"/>
              <a:t> yang </a:t>
            </a:r>
            <a:r>
              <a:rPr lang="en-ID" dirty="0" err="1"/>
              <a:t>bergerak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simulatan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variable yang </a:t>
            </a:r>
            <a:r>
              <a:rPr lang="en-ID" dirty="0" err="1"/>
              <a:t>telah</a:t>
            </a:r>
            <a:r>
              <a:rPr lang="en-ID" dirty="0"/>
              <a:t> </a:t>
            </a:r>
            <a:r>
              <a:rPr lang="en-ID" dirty="0" err="1"/>
              <a:t>ditentukan</a:t>
            </a:r>
            <a:r>
              <a:rPr lang="en-ID" dirty="0"/>
              <a:t>. </a:t>
            </a:r>
            <a:r>
              <a:rPr lang="en-ID" dirty="0" err="1"/>
              <a:t>Dalam</a:t>
            </a:r>
            <a:r>
              <a:rPr lang="en-ID" dirty="0"/>
              <a:t> model </a:t>
            </a:r>
            <a:r>
              <a:rPr lang="en-ID" dirty="0" err="1"/>
              <a:t>Masjidil</a:t>
            </a:r>
            <a:r>
              <a:rPr lang="en-ID" dirty="0"/>
              <a:t> Al-Haram.</a:t>
            </a:r>
          </a:p>
        </p:txBody>
      </p:sp>
    </p:spTree>
    <p:extLst>
      <p:ext uri="{BB962C8B-B14F-4D97-AF65-F5344CB8AC3E}">
        <p14:creationId xmlns:p14="http://schemas.microsoft.com/office/powerpoint/2010/main" val="1909747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7FC1B-F855-4687-9FE8-9F85C15D6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Teori</a:t>
            </a:r>
            <a:r>
              <a:rPr lang="en-ID" dirty="0"/>
              <a:t> Dasar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19922-1ED1-4C65-83F4-01B8F9E60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/>
              <a:t>Model </a:t>
            </a:r>
            <a:r>
              <a:rPr lang="en-ID" dirty="0" err="1"/>
              <a:t>Interaksi</a:t>
            </a:r>
            <a:endParaRPr lang="en-ID" dirty="0"/>
          </a:p>
          <a:p>
            <a:pPr marL="0" indent="0">
              <a:buNone/>
            </a:pPr>
            <a:r>
              <a:rPr lang="en-ID" dirty="0"/>
              <a:t>Model SPP(Self Propelled </a:t>
            </a:r>
            <a:r>
              <a:rPr lang="en-ID" dirty="0" err="1"/>
              <a:t>Partikel</a:t>
            </a:r>
            <a:r>
              <a:rPr lang="en-ID" dirty="0"/>
              <a:t>)</a:t>
            </a:r>
          </a:p>
          <a:p>
            <a:pPr marL="0" indent="0">
              <a:buNone/>
            </a:pPr>
            <a:r>
              <a:rPr lang="en-ID" dirty="0"/>
              <a:t>Parameter property yang </a:t>
            </a:r>
            <a:r>
              <a:rPr lang="en-ID" dirty="0" err="1"/>
              <a:t>digunakan</a:t>
            </a:r>
            <a:endParaRPr lang="en-ID" dirty="0"/>
          </a:p>
          <a:p>
            <a:pPr marL="0" indent="0">
              <a:buNone/>
            </a:pPr>
            <a:endParaRPr lang="en-ID" dirty="0"/>
          </a:p>
          <a:p>
            <a:pPr marL="0" indent="0">
              <a:buNone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1907048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790</TotalTime>
  <Words>1704</Words>
  <Application>Microsoft Office PowerPoint</Application>
  <PresentationFormat>Widescreen</PresentationFormat>
  <Paragraphs>162</Paragraphs>
  <Slides>33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 Theme</vt:lpstr>
      <vt:lpstr>MEKANISME FLOCKING PARTIKEL PADA DITERAPKAN PADA PERGERAKAN TAWAF DENGAN MENGGUNAKAN METODE RUNGE KUTTA</vt:lpstr>
      <vt:lpstr>Latar Belakang</vt:lpstr>
      <vt:lpstr>Riset sebelumnya</vt:lpstr>
      <vt:lpstr>PowerPoint Presentation</vt:lpstr>
      <vt:lpstr>Tujuan Penelitian</vt:lpstr>
      <vt:lpstr>Rumusan Masalah</vt:lpstr>
      <vt:lpstr>Batasan Masalah</vt:lpstr>
      <vt:lpstr>Metode Pengumpulan Data</vt:lpstr>
      <vt:lpstr>Teori Dasar</vt:lpstr>
      <vt:lpstr>Flocking </vt:lpstr>
      <vt:lpstr>Gaya yang digunakan</vt:lpstr>
      <vt:lpstr>Alignment</vt:lpstr>
      <vt:lpstr>Cohesion</vt:lpstr>
      <vt:lpstr>Separation</vt:lpstr>
      <vt:lpstr>Circular motion</vt:lpstr>
      <vt:lpstr>Model Partikel dan Model Ruang Partikel</vt:lpstr>
      <vt:lpstr>Metode Runge-Kutta</vt:lpstr>
      <vt:lpstr>Bab 3 Metodologi Penelitian </vt:lpstr>
      <vt:lpstr>Algoritma</vt:lpstr>
      <vt:lpstr>Penerapan gaya </vt:lpstr>
      <vt:lpstr>Parameter jari-jari gaya</vt:lpstr>
      <vt:lpstr>Jari jari gaya separasi</vt:lpstr>
      <vt:lpstr>PowerPoint Presentation</vt:lpstr>
      <vt:lpstr>Hasil sementara</vt:lpstr>
      <vt:lpstr>Hasil nasir</vt:lpstr>
      <vt:lpstr>Hasil sementara</vt:lpstr>
      <vt:lpstr>Hasil yang diharapkan </vt:lpstr>
      <vt:lpstr>referensi</vt:lpstr>
      <vt:lpstr>PowerPoint Presentation</vt:lpstr>
      <vt:lpstr>PowerPoint Presentation</vt:lpstr>
      <vt:lpstr>PowerPoint Presentation</vt:lpstr>
      <vt:lpstr>Koefisien quickness</vt:lpstr>
      <vt:lpstr>Koefisien introversion dan rasis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MEKANISME FLOCKING PARTIKEL PADA DITERAPKAN PADA PERGERAKAN TAWAF DENGAN MENGGUNAKAN METODE RUNGE KUTTA</dc:title>
  <dc:creator>ikhsan m noor</dc:creator>
  <cp:lastModifiedBy>ikhsan m noor</cp:lastModifiedBy>
  <cp:revision>6</cp:revision>
  <dcterms:created xsi:type="dcterms:W3CDTF">2021-12-21T13:39:27Z</dcterms:created>
  <dcterms:modified xsi:type="dcterms:W3CDTF">2021-12-22T09:38:23Z</dcterms:modified>
</cp:coreProperties>
</file>

<file path=docProps/thumbnail.jpeg>
</file>